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67"/>
  </p:notesMasterIdLst>
  <p:sldIdLst>
    <p:sldId id="410" r:id="rId2"/>
    <p:sldId id="256" r:id="rId3"/>
    <p:sldId id="259" r:id="rId4"/>
    <p:sldId id="262" r:id="rId5"/>
    <p:sldId id="386" r:id="rId6"/>
    <p:sldId id="387" r:id="rId7"/>
    <p:sldId id="404" r:id="rId8"/>
    <p:sldId id="409" r:id="rId9"/>
    <p:sldId id="405" r:id="rId10"/>
    <p:sldId id="406" r:id="rId11"/>
    <p:sldId id="407" r:id="rId12"/>
    <p:sldId id="408" r:id="rId13"/>
    <p:sldId id="391" r:id="rId14"/>
    <p:sldId id="402" r:id="rId15"/>
    <p:sldId id="403" r:id="rId16"/>
    <p:sldId id="267" r:id="rId17"/>
    <p:sldId id="268" r:id="rId18"/>
    <p:sldId id="395" r:id="rId19"/>
    <p:sldId id="313" r:id="rId20"/>
    <p:sldId id="296" r:id="rId21"/>
    <p:sldId id="272" r:id="rId22"/>
    <p:sldId id="274" r:id="rId23"/>
    <p:sldId id="275" r:id="rId24"/>
    <p:sldId id="276" r:id="rId25"/>
    <p:sldId id="351" r:id="rId26"/>
    <p:sldId id="279" r:id="rId27"/>
    <p:sldId id="352" r:id="rId28"/>
    <p:sldId id="354" r:id="rId29"/>
    <p:sldId id="283" r:id="rId30"/>
    <p:sldId id="281" r:id="rId31"/>
    <p:sldId id="290" r:id="rId32"/>
    <p:sldId id="355" r:id="rId33"/>
    <p:sldId id="357" r:id="rId34"/>
    <p:sldId id="358" r:id="rId35"/>
    <p:sldId id="285" r:id="rId36"/>
    <p:sldId id="350" r:id="rId37"/>
    <p:sldId id="298" r:id="rId38"/>
    <p:sldId id="338" r:id="rId39"/>
    <p:sldId id="364" r:id="rId40"/>
    <p:sldId id="300" r:id="rId41"/>
    <p:sldId id="365" r:id="rId42"/>
    <p:sldId id="366" r:id="rId43"/>
    <p:sldId id="368" r:id="rId44"/>
    <p:sldId id="325" r:id="rId45"/>
    <p:sldId id="369" r:id="rId46"/>
    <p:sldId id="339" r:id="rId47"/>
    <p:sldId id="340" r:id="rId48"/>
    <p:sldId id="343" r:id="rId49"/>
    <p:sldId id="371" r:id="rId50"/>
    <p:sldId id="373" r:id="rId51"/>
    <p:sldId id="377" r:id="rId52"/>
    <p:sldId id="380" r:id="rId53"/>
    <p:sldId id="378" r:id="rId54"/>
    <p:sldId id="379" r:id="rId55"/>
    <p:sldId id="381" r:id="rId56"/>
    <p:sldId id="397" r:id="rId57"/>
    <p:sldId id="398" r:id="rId58"/>
    <p:sldId id="399" r:id="rId59"/>
    <p:sldId id="400" r:id="rId60"/>
    <p:sldId id="383" r:id="rId61"/>
    <p:sldId id="384" r:id="rId62"/>
    <p:sldId id="396" r:id="rId63"/>
    <p:sldId id="388" r:id="rId64"/>
    <p:sldId id="389" r:id="rId65"/>
    <p:sldId id="314" r:id="rId66"/>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AB88F"/>
    <a:srgbClr val="36544F"/>
    <a:srgbClr val="EF7D1D"/>
    <a:srgbClr val="E99866"/>
    <a:srgbClr val="025249"/>
    <a:srgbClr val="41719C"/>
    <a:srgbClr val="D4EBE9"/>
    <a:srgbClr val="C14026"/>
    <a:srgbClr val="57A2C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70"/>
    <p:restoredTop sz="85152" autoAdjust="0"/>
  </p:normalViewPr>
  <p:slideViewPr>
    <p:cSldViewPr snapToGrid="0" snapToObjects="1">
      <p:cViewPr>
        <p:scale>
          <a:sx n="99" d="100"/>
          <a:sy n="99" d="100"/>
        </p:scale>
        <p:origin x="1648" y="336"/>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notesMaster" Target="notesMasters/notesMaster1.xml"/><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0.png>
</file>

<file path=ppt/media/image11.png>
</file>

<file path=ppt/media/image12.png>
</file>

<file path=ppt/media/image13.png>
</file>

<file path=ppt/media/image14.png>
</file>

<file path=ppt/media/image15.png>
</file>

<file path=ppt/media/image16.png>
</file>

<file path=ppt/media/image19.png>
</file>

<file path=ppt/media/image2.jpg>
</file>

<file path=ppt/media/image20.png>
</file>

<file path=ppt/media/image21.png>
</file>

<file path=ppt/media/image22.png>
</file>

<file path=ppt/media/image23.png>
</file>

<file path=ppt/media/image24.tiff>
</file>

<file path=ppt/media/image25.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02.10.17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Beim</a:t>
            </a:r>
            <a:r>
              <a:rPr lang="de-DE" baseline="0" dirty="0" smtClean="0"/>
              <a:t> Starten unserer Anwendung erzeugen wir die Root-Komponente (hier </a:t>
            </a:r>
            <a:r>
              <a:rPr lang="de-DE" baseline="0" dirty="0" err="1" smtClean="0"/>
              <a:t>CheckLabel</a:t>
            </a:r>
            <a:r>
              <a:rPr lang="de-DE" baseline="0" dirty="0" smtClean="0"/>
              <a:t>) und hängen sie mit der </a:t>
            </a:r>
            <a:r>
              <a:rPr lang="de-DE" baseline="0" dirty="0" err="1" smtClean="0"/>
              <a:t>render</a:t>
            </a:r>
            <a:r>
              <a:rPr lang="de-DE" baseline="0" dirty="0" smtClean="0"/>
              <a:t>-Methode in den echten DOM.</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23</a:t>
            </a:fld>
            <a:endParaRPr lang="de-DE"/>
          </a:p>
        </p:txBody>
      </p:sp>
    </p:spTree>
    <p:extLst>
      <p:ext uri="{BB962C8B-B14F-4D97-AF65-F5344CB8AC3E}">
        <p14:creationId xmlns:p14="http://schemas.microsoft.com/office/powerpoint/2010/main" val="1889359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Properties verwenden +</a:t>
            </a:r>
            <a:r>
              <a:rPr lang="de-DE" baseline="0" dirty="0" smtClean="0"/>
              <a:t> JavaScript in JSX Ausdrücken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24</a:t>
            </a:fld>
            <a:endParaRPr lang="de-DE"/>
          </a:p>
        </p:txBody>
      </p:sp>
    </p:spTree>
    <p:extLst>
      <p:ext uri="{BB962C8B-B14F-4D97-AF65-F5344CB8AC3E}">
        <p14:creationId xmlns:p14="http://schemas.microsoft.com/office/powerpoint/2010/main" val="7784997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25</a:t>
            </a:fld>
            <a:endParaRPr lang="de-DE"/>
          </a:p>
        </p:txBody>
      </p:sp>
    </p:spTree>
    <p:extLst>
      <p:ext uri="{BB962C8B-B14F-4D97-AF65-F5344CB8AC3E}">
        <p14:creationId xmlns:p14="http://schemas.microsoft.com/office/powerpoint/2010/main" val="10966710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3113792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27</a:t>
            </a:fld>
            <a:endParaRPr lang="de-DE"/>
          </a:p>
        </p:txBody>
      </p:sp>
    </p:spTree>
    <p:extLst>
      <p:ext uri="{BB962C8B-B14F-4D97-AF65-F5344CB8AC3E}">
        <p14:creationId xmlns:p14="http://schemas.microsoft.com/office/powerpoint/2010/main" val="17650594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28</a:t>
            </a:fld>
            <a:endParaRPr lang="de-DE"/>
          </a:p>
        </p:txBody>
      </p:sp>
    </p:spTree>
    <p:extLst>
      <p:ext uri="{BB962C8B-B14F-4D97-AF65-F5344CB8AC3E}">
        <p14:creationId xmlns:p14="http://schemas.microsoft.com/office/powerpoint/2010/main" val="10318043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Eine andere (und auch ältere)</a:t>
            </a:r>
            <a:r>
              <a:rPr lang="de-DE" baseline="0" dirty="0" smtClean="0"/>
              <a:t> Möglichkeit, Komponenten zu schreiben, sind ES6 Klassen. Diese Möglichkeit existierte schon vor den Komponentenfunktionen und sind von daher in bestehenden Code-Beispielen und Anwendungen sehr viel häufiger zu finden. Klassen können im Gegensatz zu </a:t>
            </a:r>
            <a:r>
              <a:rPr lang="de-DE" baseline="0" dirty="0" err="1" smtClean="0"/>
              <a:t>funktionen</a:t>
            </a:r>
            <a:r>
              <a:rPr lang="de-DE" baseline="0" dirty="0" smtClean="0"/>
              <a:t> am </a:t>
            </a:r>
            <a:r>
              <a:rPr lang="de-DE" baseline="0" dirty="0" err="1" smtClean="0"/>
              <a:t>Lebensyzklus</a:t>
            </a:r>
            <a:r>
              <a:rPr lang="de-DE" baseline="0" dirty="0" smtClean="0"/>
              <a:t> einer Komponente partizipieren, in dem sie (optionale) Callback-Methoden implementieren. Auf den </a:t>
            </a:r>
            <a:r>
              <a:rPr lang="de-DE" baseline="0" dirty="0" err="1" smtClean="0"/>
              <a:t>Lifecycle</a:t>
            </a:r>
            <a:r>
              <a:rPr lang="de-DE" baseline="0" dirty="0" smtClean="0"/>
              <a:t> kommen wir später noch zu sprechen. Wir wollen uns jetzt zunächst um ein anderes Thema kümmern, für das wir ebenfalls Klassen benötigen: den Zustand von Komponenten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20741433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30</a:t>
            </a:fld>
            <a:endParaRPr lang="de-DE"/>
          </a:p>
        </p:txBody>
      </p:sp>
    </p:spTree>
    <p:extLst>
      <p:ext uri="{BB962C8B-B14F-4D97-AF65-F5344CB8AC3E}">
        <p14:creationId xmlns:p14="http://schemas.microsoft.com/office/powerpoint/2010/main" val="918328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Hier sehen wie das komplette Password Formular; die verwendeten Komponenten </a:t>
            </a:r>
            <a:r>
              <a:rPr lang="de-DE" dirty="0" err="1" smtClean="0"/>
              <a:t>CheckLabelList</a:t>
            </a:r>
            <a:r>
              <a:rPr lang="de-DE" baseline="0" dirty="0" smtClean="0"/>
              <a:t> und </a:t>
            </a:r>
            <a:r>
              <a:rPr lang="de-DE" baseline="0" dirty="0" err="1" smtClean="0"/>
              <a:t>CheckLabel</a:t>
            </a:r>
            <a:r>
              <a:rPr lang="de-DE" baseline="0" dirty="0" smtClean="0"/>
              <a:t> kennen wir schon. Neu ist das input-Feld für das Passwort, dessen Inhalt – also das eingegebene Passwort – im Zustand der </a:t>
            </a:r>
            <a:r>
              <a:rPr lang="de-DE" baseline="0" dirty="0" err="1" smtClean="0"/>
              <a:t>PasswordForm</a:t>
            </a:r>
            <a:r>
              <a:rPr lang="de-DE" baseline="0" dirty="0" smtClean="0"/>
              <a:t>-Komponente gespeichert wird.</a:t>
            </a:r>
          </a:p>
          <a:p>
            <a:r>
              <a:rPr lang="de-DE" baseline="0" dirty="0" smtClean="0"/>
              <a:t>Abhängig vom eingegebenen Text werden die „Status“ der </a:t>
            </a:r>
            <a:r>
              <a:rPr lang="de-DE" baseline="0" dirty="0" err="1" smtClean="0"/>
              <a:t>CheckLabel</a:t>
            </a:r>
            <a:r>
              <a:rPr lang="de-DE" baseline="0" dirty="0" smtClean="0"/>
              <a:t> neu bestimmt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31</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723465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33</a:t>
            </a:fld>
            <a:endParaRPr lang="de-DE"/>
          </a:p>
        </p:txBody>
      </p:sp>
    </p:spTree>
    <p:extLst>
      <p:ext uri="{BB962C8B-B14F-4D97-AF65-F5344CB8AC3E}">
        <p14:creationId xmlns:p14="http://schemas.microsoft.com/office/powerpoint/2010/main" val="14557278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34</a:t>
            </a:fld>
            <a:endParaRPr lang="de-DE"/>
          </a:p>
        </p:txBody>
      </p:sp>
    </p:spTree>
    <p:extLst>
      <p:ext uri="{BB962C8B-B14F-4D97-AF65-F5344CB8AC3E}">
        <p14:creationId xmlns:p14="http://schemas.microsoft.com/office/powerpoint/2010/main" val="8205380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35</a:t>
            </a:fld>
            <a:endParaRPr lang="de-DE"/>
          </a:p>
        </p:txBody>
      </p:sp>
    </p:spTree>
    <p:extLst>
      <p:ext uri="{BB962C8B-B14F-4D97-AF65-F5344CB8AC3E}">
        <p14:creationId xmlns:p14="http://schemas.microsoft.com/office/powerpoint/2010/main" val="7033119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Nächster Schritt! Jetzt sehen wir uns mal an, wie das Eingabefeld und und die anderen Teile unserer Komponente zusammenspielen.</a:t>
            </a:r>
          </a:p>
          <a:p>
            <a:endParaRPr lang="de-DE" baseline="0" dirty="0" smtClean="0"/>
          </a:p>
          <a:p>
            <a:r>
              <a:rPr lang="de-DE" baseline="0" dirty="0" smtClean="0"/>
              <a:t>Also: wie wir gesehen haben, hält unsere </a:t>
            </a:r>
            <a:r>
              <a:rPr lang="de-DE" baseline="0" dirty="0" err="1" smtClean="0"/>
              <a:t>PasswordForm</a:t>
            </a:r>
            <a:r>
              <a:rPr lang="de-DE" baseline="0" dirty="0" smtClean="0"/>
              <a:t> den Zustand, also den eingegebenen Text. Abhängig von dem eingegebenen Text müssen die Checks aktualisiert und das </a:t>
            </a:r>
            <a:r>
              <a:rPr lang="de-DE" baseline="0" dirty="0" err="1" smtClean="0"/>
              <a:t>Enablement</a:t>
            </a:r>
            <a:r>
              <a:rPr lang="de-DE" baseline="0" dirty="0" smtClean="0"/>
              <a:t> des Buttons angepasst werden. Dazu lasst uns einen erneuten Blick in die </a:t>
            </a:r>
            <a:r>
              <a:rPr lang="de-DE" baseline="0" dirty="0" err="1" smtClean="0"/>
              <a:t>render</a:t>
            </a:r>
            <a:r>
              <a:rPr lang="de-DE" baseline="0" dirty="0" smtClean="0"/>
              <a:t> Methode der </a:t>
            </a:r>
            <a:r>
              <a:rPr lang="de-DE" baseline="0" dirty="0" err="1" smtClean="0"/>
              <a:t>PasswordForm</a:t>
            </a:r>
            <a:r>
              <a:rPr lang="de-DE" baseline="0" dirty="0" smtClean="0"/>
              <a:t> werfen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36</a:t>
            </a:fld>
            <a:endParaRPr lang="de-DE"/>
          </a:p>
        </p:txBody>
      </p:sp>
    </p:spTree>
    <p:extLst>
      <p:ext uri="{BB962C8B-B14F-4D97-AF65-F5344CB8AC3E}">
        <p14:creationId xmlns:p14="http://schemas.microsoft.com/office/powerpoint/2010/main" val="476253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Herausforderung:</a:t>
            </a:r>
            <a:r>
              <a:rPr lang="de-DE" baseline="0" dirty="0" smtClean="0"/>
              <a:t> </a:t>
            </a:r>
            <a:r>
              <a:rPr lang="de-DE" dirty="0" smtClean="0"/>
              <a:t>BEI JEDEM TASTENDRUCK!!!</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38</a:t>
            </a:fld>
            <a:endParaRPr lang="de-DE"/>
          </a:p>
        </p:txBody>
      </p:sp>
    </p:spTree>
    <p:extLst>
      <p:ext uri="{BB962C8B-B14F-4D97-AF65-F5344CB8AC3E}">
        <p14:creationId xmlns:p14="http://schemas.microsoft.com/office/powerpoint/2010/main" val="17438375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39</a:t>
            </a:fld>
            <a:endParaRPr lang="de-DE"/>
          </a:p>
        </p:txBody>
      </p:sp>
    </p:spTree>
    <p:extLst>
      <p:ext uri="{BB962C8B-B14F-4D97-AF65-F5344CB8AC3E}">
        <p14:creationId xmlns:p14="http://schemas.microsoft.com/office/powerpoint/2010/main" val="134793118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42</a:t>
            </a:fld>
            <a:endParaRPr lang="de-DE"/>
          </a:p>
        </p:txBody>
      </p:sp>
    </p:spTree>
    <p:extLst>
      <p:ext uri="{BB962C8B-B14F-4D97-AF65-F5344CB8AC3E}">
        <p14:creationId xmlns:p14="http://schemas.microsoft.com/office/powerpoint/2010/main" val="12969950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43</a:t>
            </a:fld>
            <a:endParaRPr lang="de-DE"/>
          </a:p>
        </p:txBody>
      </p:sp>
    </p:spTree>
    <p:extLst>
      <p:ext uri="{BB962C8B-B14F-4D97-AF65-F5344CB8AC3E}">
        <p14:creationId xmlns:p14="http://schemas.microsoft.com/office/powerpoint/2010/main" val="7784069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44</a:t>
            </a:fld>
            <a:endParaRPr lang="de-DE"/>
          </a:p>
        </p:txBody>
      </p:sp>
    </p:spTree>
    <p:extLst>
      <p:ext uri="{BB962C8B-B14F-4D97-AF65-F5344CB8AC3E}">
        <p14:creationId xmlns:p14="http://schemas.microsoft.com/office/powerpoint/2010/main" val="14430859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45</a:t>
            </a:fld>
            <a:endParaRPr lang="de-DE"/>
          </a:p>
        </p:txBody>
      </p:sp>
    </p:spTree>
    <p:extLst>
      <p:ext uri="{BB962C8B-B14F-4D97-AF65-F5344CB8AC3E}">
        <p14:creationId xmlns:p14="http://schemas.microsoft.com/office/powerpoint/2010/main" val="1284848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7</a:t>
            </a:fld>
            <a:endParaRPr lang="de-DE"/>
          </a:p>
        </p:txBody>
      </p:sp>
    </p:spTree>
    <p:extLst>
      <p:ext uri="{BB962C8B-B14F-4D97-AF65-F5344CB8AC3E}">
        <p14:creationId xmlns:p14="http://schemas.microsoft.com/office/powerpoint/2010/main" val="1300469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46</a:t>
            </a:fld>
            <a:endParaRPr lang="de-DE"/>
          </a:p>
        </p:txBody>
      </p:sp>
    </p:spTree>
    <p:extLst>
      <p:ext uri="{BB962C8B-B14F-4D97-AF65-F5344CB8AC3E}">
        <p14:creationId xmlns:p14="http://schemas.microsoft.com/office/powerpoint/2010/main" val="14978267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49</a:t>
            </a:fld>
            <a:endParaRPr lang="de-DE"/>
          </a:p>
        </p:txBody>
      </p:sp>
    </p:spTree>
    <p:extLst>
      <p:ext uri="{BB962C8B-B14F-4D97-AF65-F5344CB8AC3E}">
        <p14:creationId xmlns:p14="http://schemas.microsoft.com/office/powerpoint/2010/main" val="16100194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50</a:t>
            </a:fld>
            <a:endParaRPr lang="de-DE"/>
          </a:p>
        </p:txBody>
      </p:sp>
    </p:spTree>
    <p:extLst>
      <p:ext uri="{BB962C8B-B14F-4D97-AF65-F5344CB8AC3E}">
        <p14:creationId xmlns:p14="http://schemas.microsoft.com/office/powerpoint/2010/main" val="16692677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59</a:t>
            </a:fld>
            <a:endParaRPr lang="de-DE"/>
          </a:p>
        </p:txBody>
      </p:sp>
    </p:spTree>
    <p:extLst>
      <p:ext uri="{BB962C8B-B14F-4D97-AF65-F5344CB8AC3E}">
        <p14:creationId xmlns:p14="http://schemas.microsoft.com/office/powerpoint/2010/main" val="11971558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60</a:t>
            </a:fld>
            <a:endParaRPr lang="de-DE"/>
          </a:p>
        </p:txBody>
      </p:sp>
    </p:spTree>
    <p:extLst>
      <p:ext uri="{BB962C8B-B14F-4D97-AF65-F5344CB8AC3E}">
        <p14:creationId xmlns:p14="http://schemas.microsoft.com/office/powerpoint/2010/main" val="18928424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61</a:t>
            </a:fld>
            <a:endParaRPr lang="de-DE"/>
          </a:p>
        </p:txBody>
      </p:sp>
    </p:spTree>
    <p:extLst>
      <p:ext uri="{BB962C8B-B14F-4D97-AF65-F5344CB8AC3E}">
        <p14:creationId xmlns:p14="http://schemas.microsoft.com/office/powerpoint/2010/main" val="203469895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62</a:t>
            </a:fld>
            <a:endParaRPr lang="de-DE"/>
          </a:p>
        </p:txBody>
      </p:sp>
    </p:spTree>
    <p:extLst>
      <p:ext uri="{BB962C8B-B14F-4D97-AF65-F5344CB8AC3E}">
        <p14:creationId xmlns:p14="http://schemas.microsoft.com/office/powerpoint/2010/main" val="20470781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63</a:t>
            </a:fld>
            <a:endParaRPr lang="de-DE"/>
          </a:p>
        </p:txBody>
      </p:sp>
    </p:spTree>
    <p:extLst>
      <p:ext uri="{BB962C8B-B14F-4D97-AF65-F5344CB8AC3E}">
        <p14:creationId xmlns:p14="http://schemas.microsoft.com/office/powerpoint/2010/main" val="18831826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64</a:t>
            </a:fld>
            <a:endParaRPr lang="de-DE"/>
          </a:p>
        </p:txBody>
      </p:sp>
    </p:spTree>
    <p:extLst>
      <p:ext uri="{BB962C8B-B14F-4D97-AF65-F5344CB8AC3E}">
        <p14:creationId xmlns:p14="http://schemas.microsoft.com/office/powerpoint/2010/main" val="302640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13</a:t>
            </a:fld>
            <a:endParaRPr lang="de-DE"/>
          </a:p>
        </p:txBody>
      </p:sp>
    </p:spTree>
    <p:extLst>
      <p:ext uri="{BB962C8B-B14F-4D97-AF65-F5344CB8AC3E}">
        <p14:creationId xmlns:p14="http://schemas.microsoft.com/office/powerpoint/2010/main" val="271849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Im Mittelpunkt von </a:t>
            </a:r>
            <a:r>
              <a:rPr lang="de-DE" dirty="0" err="1" smtClean="0"/>
              <a:t>React</a:t>
            </a:r>
            <a:r>
              <a:rPr lang="de-DE" dirty="0" smtClean="0"/>
              <a:t> steht die Entwicklung</a:t>
            </a:r>
            <a:r>
              <a:rPr lang="de-DE" baseline="0" dirty="0" smtClean="0"/>
              <a:t> von fachlichen, wiederverwendbaren Komponenten. Das können z.B. Buttons sein oder auch wie in diesem Beispiel Label, die einen Status anzeigen, oder auch eine Liste von Labels, Formulare etc. </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785541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Und diese Komponenten werden zu ganzen Anwendungen zusammengesteckt. Dabei</a:t>
            </a:r>
            <a:r>
              <a:rPr lang="de-DE" baseline="0" dirty="0" smtClean="0"/>
              <a:t> ist wichtig zu wissen, dass eine Anwendung </a:t>
            </a:r>
            <a:r>
              <a:rPr lang="de-DE" baseline="0" dirty="0" err="1" smtClean="0"/>
              <a:t>tatäschlich</a:t>
            </a:r>
            <a:r>
              <a:rPr lang="de-DE" baseline="0" dirty="0" smtClean="0"/>
              <a:t> nichts weiter als eine Sammlung oder ein Zusammenschluss von Komponenten ist. Es gibt also kein Anwendungsrahmenwerk oder ähnliches. Eine Anwendung ist eine Komponente genauso wie ein einfaches Checklabel.</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17</a:t>
            </a:fld>
            <a:endParaRPr lang="de-DE"/>
          </a:p>
        </p:txBody>
      </p:sp>
    </p:spTree>
    <p:extLst>
      <p:ext uri="{BB962C8B-B14F-4D97-AF65-F5344CB8AC3E}">
        <p14:creationId xmlns:p14="http://schemas.microsoft.com/office/powerpoint/2010/main" val="945917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r>
              <a:rPr lang="de-DE" baseline="0" dirty="0" smtClean="0"/>
              <a:t>Keine Trennung in Logik und Model (stattdessen Komponenten)</a:t>
            </a:r>
          </a:p>
          <a:p>
            <a:pPr marL="228600" indent="-228600">
              <a:buAutoNum type="arabicPeriod"/>
            </a:pPr>
            <a:r>
              <a:rPr lang="de-DE" u="sng" baseline="0" dirty="0" smtClean="0"/>
              <a:t>Alles</a:t>
            </a:r>
            <a:r>
              <a:rPr lang="de-DE" baseline="0" dirty="0" smtClean="0"/>
              <a:t> auf einen Schlag neu rendern bei </a:t>
            </a:r>
            <a:r>
              <a:rPr lang="de-DE" u="sng" baseline="0" dirty="0" smtClean="0"/>
              <a:t>jedem</a:t>
            </a:r>
            <a:r>
              <a:rPr lang="de-DE" baseline="0" dirty="0" smtClean="0"/>
              <a:t> Update</a:t>
            </a:r>
          </a:p>
          <a:p>
            <a:pPr marL="228600" indent="-228600">
              <a:buAutoNum type="arabicPeriod"/>
            </a:pPr>
            <a:r>
              <a:rPr lang="de-DE" baseline="0" dirty="0" smtClean="0"/>
              <a:t>Eigene Implementierung des DOM =&gt; </a:t>
            </a:r>
            <a:r>
              <a:rPr lang="de-DE" baseline="0" dirty="0" err="1" smtClean="0"/>
              <a:t>virtual</a:t>
            </a:r>
            <a:r>
              <a:rPr lang="de-DE" baseline="0" dirty="0" smtClean="0"/>
              <a:t> DOM</a:t>
            </a:r>
          </a:p>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18</a:t>
            </a:fld>
            <a:endParaRPr lang="de-DE"/>
          </a:p>
        </p:txBody>
      </p:sp>
    </p:spTree>
    <p:extLst>
      <p:ext uri="{BB962C8B-B14F-4D97-AF65-F5344CB8AC3E}">
        <p14:creationId xmlns:p14="http://schemas.microsoft.com/office/powerpoint/2010/main" val="13890565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Bevor wir</a:t>
            </a:r>
            <a:r>
              <a:rPr lang="de-DE" baseline="0" dirty="0" smtClean="0"/>
              <a:t> uns mit </a:t>
            </a:r>
            <a:r>
              <a:rPr lang="de-DE" baseline="0" dirty="0" err="1" smtClean="0"/>
              <a:t>React</a:t>
            </a:r>
            <a:r>
              <a:rPr lang="de-DE" baseline="0" dirty="0" smtClean="0"/>
              <a:t> beschäftigen, wollen wir uns eine Technik ansehen, die ebenfalls aus dem </a:t>
            </a:r>
            <a:r>
              <a:rPr lang="de-DE" baseline="0" dirty="0" err="1" smtClean="0"/>
              <a:t>React</a:t>
            </a:r>
            <a:r>
              <a:rPr lang="de-DE" baseline="0" dirty="0" smtClean="0"/>
              <a:t> Projekt stammt, nämlich die </a:t>
            </a:r>
            <a:r>
              <a:rPr lang="de-DE" baseline="0" dirty="0" err="1" smtClean="0"/>
              <a:t>Spracherw</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20</a:t>
            </a:fld>
            <a:endParaRPr lang="de-DE"/>
          </a:p>
        </p:txBody>
      </p:sp>
    </p:spTree>
    <p:extLst>
      <p:ext uri="{BB962C8B-B14F-4D97-AF65-F5344CB8AC3E}">
        <p14:creationId xmlns:p14="http://schemas.microsoft.com/office/powerpoint/2010/main" val="5075626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670227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10/2/17</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emf"/></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em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7.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8.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2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4.tiff"/></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3.png"/></Relationships>
</file>

<file path=ppt/slides/_rels/slide60.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6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25.png"/><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OOSE Abendvortrag</a:t>
            </a:r>
            <a:endParaRPr lang="de-DE"/>
          </a:p>
        </p:txBody>
      </p:sp>
      <p:sp>
        <p:nvSpPr>
          <p:cNvPr id="3" name="Textfeld 2"/>
          <p:cNvSpPr txBox="1"/>
          <p:nvPr/>
        </p:nvSpPr>
        <p:spPr>
          <a:xfrm>
            <a:off x="180304" y="193183"/>
            <a:ext cx="9620519" cy="5355312"/>
          </a:xfrm>
          <a:prstGeom prst="rect">
            <a:avLst/>
          </a:prstGeom>
          <a:noFill/>
        </p:spPr>
        <p:txBody>
          <a:bodyPr wrap="square" rtlCol="0">
            <a:spAutoFit/>
          </a:bodyPr>
          <a:lstStyle/>
          <a:p>
            <a:r>
              <a:rPr lang="de-DE" dirty="0"/>
              <a:t>Moderne Web-Anwendungen laufen häufig vollständig im Browser ab, um höchstmöglichen Ansprüchen an UI und UX zu genügen. Anwender sollen so den gleichen Bedienkomfort erfahren, wie sie es von Desktop-Anwendungen gewohnt sind. Entwickelt werden diese Single-Page-Anwendungen in JavaScript, häufig mit Hilfe eines spezialisierten Frameworks wie </a:t>
            </a:r>
            <a:r>
              <a:rPr lang="de-DE" dirty="0" err="1"/>
              <a:t>React</a:t>
            </a:r>
            <a:r>
              <a:rPr lang="de-DE" dirty="0"/>
              <a:t> oder </a:t>
            </a:r>
            <a:r>
              <a:rPr lang="de-DE" dirty="0" err="1"/>
              <a:t>Angular.In</a:t>
            </a:r>
            <a:r>
              <a:rPr lang="de-DE" dirty="0"/>
              <a:t> diesem Abendvortrag stelle ich die Konzepte und Entwicklung von Single-Page-Anwendungen am Beispiel von </a:t>
            </a:r>
            <a:r>
              <a:rPr lang="de-DE" dirty="0" err="1"/>
              <a:t>React</a:t>
            </a:r>
            <a:r>
              <a:rPr lang="de-DE" dirty="0"/>
              <a:t> vor. Nach einer Einführung in die Grundlagen dieser Bibliothek sehen wir uns an, welche neuen Anforderungen sich an Code und Architektur von Single-Page-Anwendungen ergeben und wie diese gelöst werden können. Dazu betrachten wir verschiedene Architektur-Muster und werfen einen Blick auf die Sprache </a:t>
            </a:r>
            <a:r>
              <a:rPr lang="de-DE" dirty="0" err="1"/>
              <a:t>TypeScript</a:t>
            </a:r>
            <a:r>
              <a:rPr lang="de-DE" dirty="0"/>
              <a:t>, die JavaScript um ein Typensystem </a:t>
            </a:r>
            <a:r>
              <a:rPr lang="de-DE" dirty="0" err="1"/>
              <a:t>erweitert.Der</a:t>
            </a:r>
            <a:r>
              <a:rPr lang="de-DE" dirty="0"/>
              <a:t> Vortrag richtet sich an Entwickler und Architekten, die sich mit der Entwicklung von Single-Page-Anwendungen beschäftigen möchten. Zur Illustration der vorgestellten Konzepte werden JavaScript Code-Beispiele gezeigt, zum Verständnis reichen aber grundsätzliche Programmierkenntnisse aus</a:t>
            </a:r>
            <a:r>
              <a:rPr lang="de-DE" dirty="0" smtClean="0"/>
              <a:t>.</a:t>
            </a:r>
          </a:p>
          <a:p>
            <a:endParaRPr lang="de-DE" dirty="0"/>
          </a:p>
          <a:p>
            <a:r>
              <a:rPr lang="de-DE" dirty="0" smtClean="0"/>
              <a:t>18:00 </a:t>
            </a:r>
            <a:r>
              <a:rPr lang="de-DE" dirty="0"/>
              <a:t>Uhr </a:t>
            </a:r>
            <a:r>
              <a:rPr lang="de-DE" dirty="0" smtClean="0"/>
              <a:t>Einlass</a:t>
            </a:r>
          </a:p>
          <a:p>
            <a:r>
              <a:rPr lang="de-DE" dirty="0" smtClean="0"/>
              <a:t>18:30 </a:t>
            </a:r>
            <a:r>
              <a:rPr lang="de-DE" dirty="0"/>
              <a:t>Uhr </a:t>
            </a:r>
            <a:r>
              <a:rPr lang="de-DE" dirty="0" smtClean="0"/>
              <a:t>Beginn </a:t>
            </a:r>
            <a:r>
              <a:rPr lang="de-DE" dirty="0"/>
              <a:t>des ersten Teils des Vortrags von Nils </a:t>
            </a:r>
            <a:r>
              <a:rPr lang="de-DE" dirty="0" err="1"/>
              <a:t>Hartmanni</a:t>
            </a:r>
            <a:r>
              <a:rPr lang="de-DE" dirty="0"/>
              <a:t> 45 </a:t>
            </a:r>
            <a:r>
              <a:rPr lang="de-DE" dirty="0" smtClean="0"/>
              <a:t>MINUTEN</a:t>
            </a:r>
          </a:p>
          <a:p>
            <a:r>
              <a:rPr lang="de-DE" dirty="0" smtClean="0"/>
              <a:t>19:15 </a:t>
            </a:r>
            <a:r>
              <a:rPr lang="de-DE" dirty="0"/>
              <a:t>Uhr Pause und </a:t>
            </a:r>
            <a:r>
              <a:rPr lang="de-DE" dirty="0" smtClean="0"/>
              <a:t>Networking</a:t>
            </a:r>
          </a:p>
          <a:p>
            <a:r>
              <a:rPr lang="de-DE" dirty="0" smtClean="0"/>
              <a:t>19:35 </a:t>
            </a:r>
            <a:r>
              <a:rPr lang="de-DE" dirty="0"/>
              <a:t>Uhr zweiter Teil des Vortrages 25 </a:t>
            </a:r>
            <a:r>
              <a:rPr lang="de-DE" dirty="0" smtClean="0"/>
              <a:t>Minuten</a:t>
            </a:r>
          </a:p>
          <a:p>
            <a:r>
              <a:rPr lang="de-DE" dirty="0" smtClean="0"/>
              <a:t>20:00 </a:t>
            </a:r>
            <a:r>
              <a:rPr lang="de-DE" dirty="0"/>
              <a:t>Uhr Fragen &amp; </a:t>
            </a:r>
            <a:r>
              <a:rPr lang="de-DE" dirty="0" smtClean="0"/>
              <a:t>Antworten</a:t>
            </a:r>
          </a:p>
          <a:p>
            <a:r>
              <a:rPr lang="de-DE" dirty="0" smtClean="0"/>
              <a:t>bis </a:t>
            </a:r>
            <a:r>
              <a:rPr lang="de-DE" dirty="0"/>
              <a:t>20:45 Uhr Kontakte knüpfen oder einfach den Abend ausklingen lassen bei einem kühlen Getränk</a:t>
            </a:r>
          </a:p>
        </p:txBody>
      </p:sp>
    </p:spTree>
    <p:extLst>
      <p:ext uri="{BB962C8B-B14F-4D97-AF65-F5344CB8AC3E}">
        <p14:creationId xmlns:p14="http://schemas.microsoft.com/office/powerpoint/2010/main" val="1071141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solidFill>
                  <a:srgbClr val="36544F"/>
                </a:solidFill>
              </a:rPr>
              <a:t>https://</a:t>
            </a:r>
            <a:r>
              <a:rPr lang="de-DE" dirty="0" err="1">
                <a:solidFill>
                  <a:srgbClr val="36544F"/>
                </a:solidFill>
              </a:rPr>
              <a:t>open.spotify.com</a:t>
            </a:r>
            <a:r>
              <a:rPr lang="de-DE" dirty="0">
                <a:solidFill>
                  <a:srgbClr val="36544F"/>
                </a:solidFill>
              </a:rPr>
              <a:t>/</a:t>
            </a:r>
            <a:r>
              <a:rPr lang="de-DE" dirty="0" err="1">
                <a:solidFill>
                  <a:srgbClr val="36544F"/>
                </a:solidFill>
              </a:rPr>
              <a:t>collection</a:t>
            </a:r>
            <a:r>
              <a:rPr lang="de-DE" dirty="0">
                <a:solidFill>
                  <a:srgbClr val="36544F"/>
                </a:solidFill>
              </a:rPr>
              <a:t>/</a:t>
            </a:r>
            <a:r>
              <a:rPr lang="de-DE" dirty="0" err="1">
                <a:solidFill>
                  <a:srgbClr val="36544F"/>
                </a:solidFill>
              </a:rPr>
              <a:t>playlists</a:t>
            </a:r>
            <a:endParaRPr lang="de-DE" dirty="0">
              <a:solidFill>
                <a:srgbClr val="36544F"/>
              </a:solidFill>
            </a:endParaRPr>
          </a:p>
        </p:txBody>
      </p:sp>
      <p:pic>
        <p:nvPicPr>
          <p:cNvPr id="3" name="Bild 2"/>
          <p:cNvPicPr>
            <a:picLocks noChangeAspect="1"/>
          </p:cNvPicPr>
          <p:nvPr/>
        </p:nvPicPr>
        <p:blipFill>
          <a:blip r:embed="rId2"/>
          <a:stretch>
            <a:fillRect/>
          </a:stretch>
        </p:blipFill>
        <p:spPr>
          <a:xfrm>
            <a:off x="2136862" y="339462"/>
            <a:ext cx="5632275" cy="5272768"/>
          </a:xfrm>
          <a:prstGeom prst="rect">
            <a:avLst/>
          </a:prstGeom>
        </p:spPr>
      </p:pic>
    </p:spTree>
    <p:extLst>
      <p:ext uri="{BB962C8B-B14F-4D97-AF65-F5344CB8AC3E}">
        <p14:creationId xmlns:p14="http://schemas.microsoft.com/office/powerpoint/2010/main" val="152317839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solidFill>
                  <a:srgbClr val="36544F"/>
                </a:solidFill>
              </a:rPr>
              <a:t>https://</a:t>
            </a:r>
            <a:r>
              <a:rPr lang="de-DE" dirty="0" err="1">
                <a:solidFill>
                  <a:srgbClr val="36544F"/>
                </a:solidFill>
              </a:rPr>
              <a:t>www.figma.com</a:t>
            </a:r>
            <a:endParaRPr lang="de-DE" dirty="0">
              <a:solidFill>
                <a:srgbClr val="36544F"/>
              </a:solidFill>
            </a:endParaRPr>
          </a:p>
        </p:txBody>
      </p:sp>
      <p:pic>
        <p:nvPicPr>
          <p:cNvPr id="4" name="Bild 3"/>
          <p:cNvPicPr>
            <a:picLocks noChangeAspect="1"/>
          </p:cNvPicPr>
          <p:nvPr/>
        </p:nvPicPr>
        <p:blipFill>
          <a:blip r:embed="rId2"/>
          <a:stretch>
            <a:fillRect/>
          </a:stretch>
        </p:blipFill>
        <p:spPr>
          <a:xfrm>
            <a:off x="1205248" y="173122"/>
            <a:ext cx="7495504" cy="5718949"/>
          </a:xfrm>
          <a:prstGeom prst="rect">
            <a:avLst/>
          </a:prstGeom>
        </p:spPr>
      </p:pic>
    </p:spTree>
    <p:extLst>
      <p:ext uri="{BB962C8B-B14F-4D97-AF65-F5344CB8AC3E}">
        <p14:creationId xmlns:p14="http://schemas.microsoft.com/office/powerpoint/2010/main" val="205422933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https://</a:t>
            </a:r>
            <a:r>
              <a:rPr lang="de-DE" dirty="0" err="1"/>
              <a:t>jordaneldredge.com</a:t>
            </a:r>
            <a:r>
              <a:rPr lang="de-DE" dirty="0"/>
              <a:t>/</a:t>
            </a:r>
            <a:r>
              <a:rPr lang="de-DE" dirty="0" err="1"/>
              <a:t>projects</a:t>
            </a:r>
            <a:r>
              <a:rPr lang="de-DE" dirty="0"/>
              <a:t>/winamp2-js/</a:t>
            </a:r>
          </a:p>
        </p:txBody>
      </p:sp>
      <p:pic>
        <p:nvPicPr>
          <p:cNvPr id="4" name="Bild 3"/>
          <p:cNvPicPr>
            <a:picLocks noChangeAspect="1"/>
          </p:cNvPicPr>
          <p:nvPr/>
        </p:nvPicPr>
        <p:blipFill>
          <a:blip r:embed="rId2"/>
          <a:stretch>
            <a:fillRect/>
          </a:stretch>
        </p:blipFill>
        <p:spPr>
          <a:xfrm>
            <a:off x="1551949" y="404343"/>
            <a:ext cx="6802102" cy="5213290"/>
          </a:xfrm>
          <a:prstGeom prst="rect">
            <a:avLst/>
          </a:prstGeom>
        </p:spPr>
      </p:pic>
    </p:spTree>
    <p:extLst>
      <p:ext uri="{BB962C8B-B14F-4D97-AF65-F5344CB8AC3E}">
        <p14:creationId xmlns:p14="http://schemas.microsoft.com/office/powerpoint/2010/main" val="1142279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2879" y="5827376"/>
            <a:ext cx="5885645" cy="246221"/>
          </a:xfrm>
          <a:prstGeom prst="rect">
            <a:avLst/>
          </a:prstGeom>
        </p:spPr>
        <p:txBody>
          <a:bodyPr wrap="square">
            <a:spAutoFit/>
          </a:bodyPr>
          <a:lstStyle/>
          <a:p>
            <a:r>
              <a:rPr lang="de-DE" sz="1000" dirty="0" smtClean="0">
                <a:solidFill>
                  <a:srgbClr val="5AB88F"/>
                </a:solidFill>
                <a:latin typeface="Source Sans Pro Semibold" charset="0"/>
                <a:ea typeface="Source Sans Pro Semibold" charset="0"/>
                <a:cs typeface="Source Sans Pro Semibold" charset="0"/>
              </a:rPr>
              <a:t>Grafik Inspiriert von: https</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pbs.twimg.com</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media</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DCXJ_tjXoAAoBbu.jpg</a:t>
            </a:r>
            <a:endParaRPr lang="de-DE" sz="1000" dirty="0">
              <a:solidFill>
                <a:srgbClr val="5AB88F"/>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r>
              <a:rPr lang="de-DE" dirty="0" smtClean="0"/>
              <a:t>Separation </a:t>
            </a:r>
            <a:r>
              <a:rPr lang="de-DE" dirty="0" err="1" smtClean="0"/>
              <a:t>of</a:t>
            </a:r>
            <a:r>
              <a:rPr lang="de-DE" dirty="0" smtClean="0"/>
              <a:t> </a:t>
            </a:r>
            <a:r>
              <a:rPr lang="de-DE" dirty="0" err="1" smtClean="0"/>
              <a:t>concerns</a:t>
            </a:r>
            <a:endParaRPr lang="de-DE" dirty="0"/>
          </a:p>
        </p:txBody>
      </p:sp>
      <p:sp>
        <p:nvSpPr>
          <p:cNvPr id="8" name="Rechteck 7"/>
          <p:cNvSpPr/>
          <p:nvPr/>
        </p:nvSpPr>
        <p:spPr>
          <a:xfrm>
            <a:off x="1171561" y="38743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RETHINKING BEST PRACTICES</a:t>
            </a:r>
            <a:endParaRPr lang="de-DE" sz="3900" b="1" dirty="0">
              <a:solidFill>
                <a:srgbClr val="EF7D1D"/>
              </a:solidFill>
              <a:latin typeface="Source Sans Pro Semibold" charset="0"/>
              <a:ea typeface="Source Sans Pro Semibold" charset="0"/>
              <a:cs typeface="Source Sans Pro Semibold" charset="0"/>
            </a:endParaRPr>
          </a:p>
        </p:txBody>
      </p:sp>
      <p:pic>
        <p:nvPicPr>
          <p:cNvPr id="4" name="Bild 3"/>
          <p:cNvPicPr>
            <a:picLocks noChangeAspect="1"/>
          </p:cNvPicPr>
          <p:nvPr/>
        </p:nvPicPr>
        <p:blipFill>
          <a:blip r:embed="rId3"/>
          <a:stretch>
            <a:fillRect/>
          </a:stretch>
        </p:blipFill>
        <p:spPr>
          <a:xfrm>
            <a:off x="752429" y="1893195"/>
            <a:ext cx="8110647" cy="3945019"/>
          </a:xfrm>
          <a:prstGeom prst="rect">
            <a:avLst/>
          </a:prstGeom>
        </p:spPr>
      </p:pic>
      <p:sp>
        <p:nvSpPr>
          <p:cNvPr id="9" name="Rechteck 8"/>
          <p:cNvSpPr/>
          <p:nvPr/>
        </p:nvSpPr>
        <p:spPr>
          <a:xfrm>
            <a:off x="75243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Klassische Aufteilung</a:t>
            </a:r>
            <a:endParaRPr lang="de-DE" sz="1600" dirty="0">
              <a:solidFill>
                <a:srgbClr val="36544F"/>
              </a:solidFill>
              <a:latin typeface="Source Sans Pro Semibold" charset="0"/>
              <a:ea typeface="Source Sans Pro Semibold" charset="0"/>
              <a:cs typeface="Source Sans Pro Semibold" charset="0"/>
            </a:endParaRPr>
          </a:p>
        </p:txBody>
      </p:sp>
      <p:sp>
        <p:nvSpPr>
          <p:cNvPr id="10" name="Rechteck 9"/>
          <p:cNvSpPr/>
          <p:nvPr/>
        </p:nvSpPr>
        <p:spPr>
          <a:xfrm>
            <a:off x="595004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Aufteilung </a:t>
            </a:r>
            <a:r>
              <a:rPr lang="de-DE" sz="1600" smtClean="0">
                <a:solidFill>
                  <a:srgbClr val="36544F"/>
                </a:solidFill>
                <a:latin typeface="Source Sans Pro Semibold" charset="0"/>
                <a:ea typeface="Source Sans Pro Semibold" charset="0"/>
                <a:cs typeface="Source Sans Pro Semibold" charset="0"/>
              </a:rPr>
              <a:t>in Komponenten</a:t>
            </a:r>
            <a:endParaRPr lang="de-DE" sz="1600" dirty="0">
              <a:solidFill>
                <a:srgbClr val="36544F"/>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2253608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pic>
        <p:nvPicPr>
          <p:cNvPr id="4" name="Bild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115" y="528299"/>
            <a:ext cx="8537771" cy="4996737"/>
          </a:xfrm>
          <a:prstGeom prst="rect">
            <a:avLst/>
          </a:prstGeom>
        </p:spPr>
      </p:pic>
    </p:spTree>
    <p:extLst>
      <p:ext uri="{BB962C8B-B14F-4D97-AF65-F5344CB8AC3E}">
        <p14:creationId xmlns:p14="http://schemas.microsoft.com/office/powerpoint/2010/main" val="128921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Textfeld 2"/>
          <p:cNvSpPr txBox="1"/>
          <p:nvPr/>
        </p:nvSpPr>
        <p:spPr>
          <a:xfrm>
            <a:off x="154546" y="167425"/>
            <a:ext cx="9247031" cy="8771632"/>
          </a:xfrm>
          <a:prstGeom prst="rect">
            <a:avLst/>
          </a:prstGeom>
          <a:noFill/>
        </p:spPr>
        <p:txBody>
          <a:bodyPr wrap="square" rtlCol="0">
            <a:spAutoFit/>
          </a:bodyPr>
          <a:lstStyle/>
          <a:p>
            <a:r>
              <a:rPr lang="de-DE" sz="1200" dirty="0" smtClean="0"/>
              <a:t>Inhalt</a:t>
            </a:r>
          </a:p>
          <a:p>
            <a:r>
              <a:rPr lang="de-DE" sz="1200" dirty="0" smtClean="0"/>
              <a:t>Warum SPAs </a:t>
            </a:r>
            <a:r>
              <a:rPr lang="de-DE" sz="1200" dirty="0" err="1" smtClean="0"/>
              <a:t>vs</a:t>
            </a:r>
            <a:r>
              <a:rPr lang="de-DE" sz="1200" dirty="0" smtClean="0"/>
              <a:t> klassische Webanwendung</a:t>
            </a:r>
          </a:p>
          <a:p>
            <a:r>
              <a:rPr lang="de-DE" sz="1200" dirty="0"/>
              <a:t>	</a:t>
            </a:r>
            <a:r>
              <a:rPr lang="de-DE" sz="1200" dirty="0" smtClean="0"/>
              <a:t>Klassische Webanwendung hat zu viele Limitationen</a:t>
            </a:r>
          </a:p>
          <a:p>
            <a:r>
              <a:rPr lang="de-DE" sz="1200" dirty="0"/>
              <a:t>	</a:t>
            </a:r>
            <a:r>
              <a:rPr lang="de-DE" sz="1200" dirty="0" smtClean="0"/>
              <a:t>Beispiel in unserer Anwendung: hin- und her klicken, nicht offlinefähig </a:t>
            </a:r>
            <a:r>
              <a:rPr lang="de-DE" sz="1200" dirty="0" err="1" smtClean="0"/>
              <a:t>etc</a:t>
            </a:r>
            <a:endParaRPr lang="de-DE" sz="1200" dirty="0" smtClean="0"/>
          </a:p>
          <a:p>
            <a:r>
              <a:rPr lang="de-DE" sz="1200" dirty="0"/>
              <a:t>	</a:t>
            </a:r>
            <a:r>
              <a:rPr lang="de-DE" sz="1200" dirty="0" smtClean="0"/>
              <a:t>Wir wollten </a:t>
            </a:r>
            <a:r>
              <a:rPr lang="de-DE" sz="1200" dirty="0" err="1" smtClean="0"/>
              <a:t>bestest</a:t>
            </a:r>
            <a:r>
              <a:rPr lang="de-DE" sz="1200" dirty="0" smtClean="0"/>
              <a:t> UI und UX!</a:t>
            </a:r>
          </a:p>
          <a:p>
            <a:r>
              <a:rPr lang="de-DE" sz="1200" dirty="0"/>
              <a:t>	</a:t>
            </a:r>
            <a:r>
              <a:rPr lang="de-DE" sz="1200" dirty="0" smtClean="0"/>
              <a:t>Anwendung soll schnell sein, </a:t>
            </a:r>
            <a:r>
              <a:rPr lang="de-DE" sz="1200" dirty="0" err="1" smtClean="0"/>
              <a:t>dh</a:t>
            </a:r>
            <a:r>
              <a:rPr lang="de-DE" sz="1200" dirty="0" smtClean="0"/>
              <a:t> bei klick soll was passieren, nicht erst Server </a:t>
            </a:r>
            <a:r>
              <a:rPr lang="de-DE" sz="1200" dirty="0" err="1" smtClean="0"/>
              <a:t>roundtrip</a:t>
            </a:r>
            <a:endParaRPr lang="de-DE" sz="1200" dirty="0" smtClean="0"/>
          </a:p>
          <a:p>
            <a:r>
              <a:rPr lang="de-DE" sz="1200" dirty="0" smtClean="0"/>
              <a:t>Wie sehen klassische </a:t>
            </a:r>
            <a:r>
              <a:rPr lang="de-DE" sz="1200" dirty="0" err="1" smtClean="0"/>
              <a:t>Webapps</a:t>
            </a:r>
            <a:r>
              <a:rPr lang="de-DE" sz="1200" dirty="0" smtClean="0"/>
              <a:t> aus?</a:t>
            </a:r>
          </a:p>
          <a:p>
            <a:r>
              <a:rPr lang="de-DE" sz="1200" dirty="0"/>
              <a:t>	</a:t>
            </a:r>
            <a:r>
              <a:rPr lang="de-DE" sz="1200" dirty="0" smtClean="0"/>
              <a:t>Rendering auf dem Server =&gt; </a:t>
            </a:r>
            <a:r>
              <a:rPr lang="de-DE" sz="1200" dirty="0" err="1" smtClean="0"/>
              <a:t>Roundtrip</a:t>
            </a:r>
            <a:endParaRPr lang="de-DE" sz="1200" dirty="0" smtClean="0"/>
          </a:p>
          <a:p>
            <a:r>
              <a:rPr lang="de-DE" sz="1200" dirty="0"/>
              <a:t>	</a:t>
            </a:r>
            <a:r>
              <a:rPr lang="de-DE" sz="1200" dirty="0" smtClean="0"/>
              <a:t>Client-seitige Logik mit </a:t>
            </a:r>
            <a:r>
              <a:rPr lang="de-DE" sz="1200" dirty="0" err="1" smtClean="0"/>
              <a:t>jQuery</a:t>
            </a:r>
            <a:r>
              <a:rPr lang="de-DE" sz="1200" dirty="0" smtClean="0"/>
              <a:t> </a:t>
            </a:r>
            <a:r>
              <a:rPr lang="de-DE" sz="1200" dirty="0" err="1" smtClean="0"/>
              <a:t>rangefrickelt</a:t>
            </a:r>
            <a:endParaRPr lang="de-DE" sz="1200" dirty="0" smtClean="0"/>
          </a:p>
          <a:p>
            <a:r>
              <a:rPr lang="de-DE" sz="1200" dirty="0" smtClean="0"/>
              <a:t>Was macht eine SPA aus</a:t>
            </a:r>
          </a:p>
          <a:p>
            <a:r>
              <a:rPr lang="de-DE" sz="1200" dirty="0"/>
              <a:t>	</a:t>
            </a:r>
            <a:r>
              <a:rPr lang="de-DE" sz="1200" dirty="0" smtClean="0"/>
              <a:t>Läuft auf dem Client</a:t>
            </a:r>
          </a:p>
          <a:p>
            <a:r>
              <a:rPr lang="de-DE" sz="1200" dirty="0"/>
              <a:t>	</a:t>
            </a:r>
            <a:r>
              <a:rPr lang="de-DE" sz="1200" dirty="0" smtClean="0"/>
              <a:t>In JavaScript programmiert</a:t>
            </a:r>
          </a:p>
          <a:p>
            <a:r>
              <a:rPr lang="de-DE" sz="1200" dirty="0"/>
              <a:t>	</a:t>
            </a:r>
            <a:r>
              <a:rPr lang="de-DE" sz="1200" dirty="0" smtClean="0"/>
              <a:t>Logik ist "first-class </a:t>
            </a:r>
            <a:r>
              <a:rPr lang="de-DE" sz="1200" dirty="0" err="1" smtClean="0"/>
              <a:t>citizen</a:t>
            </a:r>
            <a:r>
              <a:rPr lang="de-DE" sz="1200" dirty="0" smtClean="0"/>
              <a:t>" und nicht mehr "</a:t>
            </a:r>
            <a:r>
              <a:rPr lang="de-DE" sz="1200" dirty="0" err="1" smtClean="0"/>
              <a:t>rangeflanscht</a:t>
            </a:r>
            <a:r>
              <a:rPr lang="de-DE" sz="1200" dirty="0" smtClean="0"/>
              <a:t>"</a:t>
            </a:r>
          </a:p>
          <a:p>
            <a:r>
              <a:rPr lang="de-DE" sz="1200" dirty="0"/>
              <a:t>	</a:t>
            </a:r>
            <a:r>
              <a:rPr lang="de-DE" sz="1200" dirty="0" smtClean="0"/>
              <a:t>Komponenten!</a:t>
            </a:r>
          </a:p>
          <a:p>
            <a:r>
              <a:rPr lang="de-DE" sz="1200" dirty="0" err="1" smtClean="0"/>
              <a:t>React</a:t>
            </a:r>
            <a:endParaRPr lang="de-DE" sz="1200" dirty="0" smtClean="0"/>
          </a:p>
          <a:p>
            <a:r>
              <a:rPr lang="de-DE" sz="1200" dirty="0"/>
              <a:t>	</a:t>
            </a:r>
            <a:r>
              <a:rPr lang="de-DE" sz="1200" dirty="0" smtClean="0"/>
              <a:t>JSX</a:t>
            </a:r>
          </a:p>
          <a:p>
            <a:r>
              <a:rPr lang="de-DE" sz="1200" dirty="0"/>
              <a:t>	</a:t>
            </a:r>
            <a:r>
              <a:rPr lang="de-DE" sz="1200" dirty="0" smtClean="0"/>
              <a:t>Funktionskomponenten</a:t>
            </a:r>
          </a:p>
          <a:p>
            <a:r>
              <a:rPr lang="de-DE" sz="1200" dirty="0"/>
              <a:t>	</a:t>
            </a:r>
            <a:r>
              <a:rPr lang="de-DE" sz="1200" dirty="0" smtClean="0"/>
              <a:t>Klassen</a:t>
            </a:r>
          </a:p>
          <a:p>
            <a:r>
              <a:rPr lang="de-DE" sz="1200" dirty="0"/>
              <a:t>	</a:t>
            </a:r>
            <a:r>
              <a:rPr lang="de-DE" sz="1200" dirty="0" smtClean="0"/>
              <a:t>keine große Unterscheidung zwischen </a:t>
            </a:r>
            <a:r>
              <a:rPr lang="de-DE" sz="1200" dirty="0" err="1" smtClean="0"/>
              <a:t>Props</a:t>
            </a:r>
            <a:r>
              <a:rPr lang="de-DE" sz="1200" dirty="0" smtClean="0"/>
              <a:t> und State</a:t>
            </a:r>
          </a:p>
          <a:p>
            <a:r>
              <a:rPr lang="de-DE" sz="1200" dirty="0" smtClean="0"/>
              <a:t>Architektur 1: Smart und </a:t>
            </a:r>
            <a:r>
              <a:rPr lang="de-DE" sz="1200" dirty="0" err="1" smtClean="0"/>
              <a:t>Dumb</a:t>
            </a:r>
            <a:r>
              <a:rPr lang="de-DE" sz="1200" dirty="0" smtClean="0"/>
              <a:t> Components</a:t>
            </a:r>
          </a:p>
          <a:p>
            <a:r>
              <a:rPr lang="de-DE" sz="1200" dirty="0" smtClean="0"/>
              <a:t>Externes State Management</a:t>
            </a:r>
          </a:p>
          <a:p>
            <a:r>
              <a:rPr lang="de-DE" sz="1200" dirty="0"/>
              <a:t>	</a:t>
            </a:r>
            <a:r>
              <a:rPr lang="de-DE" sz="1200" dirty="0" smtClean="0"/>
              <a:t>Kurze Demo </a:t>
            </a:r>
            <a:r>
              <a:rPr lang="de-DE" sz="1200" dirty="0" err="1" smtClean="0"/>
              <a:t>Redux</a:t>
            </a:r>
            <a:r>
              <a:rPr lang="de-DE" sz="1200" dirty="0" smtClean="0"/>
              <a:t> </a:t>
            </a:r>
            <a:r>
              <a:rPr lang="de-DE" sz="1200" dirty="0" err="1" smtClean="0"/>
              <a:t>DevTools</a:t>
            </a:r>
            <a:r>
              <a:rPr lang="de-DE" sz="1200" dirty="0" smtClean="0"/>
              <a:t> muss sein</a:t>
            </a:r>
          </a:p>
          <a:p>
            <a:r>
              <a:rPr lang="de-DE" sz="1200" dirty="0"/>
              <a:t>	</a:t>
            </a:r>
            <a:r>
              <a:rPr lang="de-DE" sz="1200" dirty="0" smtClean="0"/>
              <a:t>Eventuell nur sehr abstrakt:</a:t>
            </a:r>
          </a:p>
          <a:p>
            <a:r>
              <a:rPr lang="de-DE" sz="1200" dirty="0"/>
              <a:t>	</a:t>
            </a:r>
            <a:r>
              <a:rPr lang="de-DE" sz="1200" dirty="0" smtClean="0"/>
              <a:t>	Uni-</a:t>
            </a:r>
            <a:r>
              <a:rPr lang="de-DE" sz="1200" dirty="0" err="1" smtClean="0"/>
              <a:t>Directional</a:t>
            </a:r>
            <a:r>
              <a:rPr lang="de-DE" sz="1200" dirty="0" smtClean="0"/>
              <a:t> </a:t>
            </a:r>
            <a:r>
              <a:rPr lang="de-DE" sz="1200" dirty="0" err="1" smtClean="0"/>
              <a:t>Dataflow</a:t>
            </a:r>
            <a:r>
              <a:rPr lang="de-DE" sz="1200" dirty="0" smtClean="0"/>
              <a:t> als zentrales Element</a:t>
            </a:r>
          </a:p>
          <a:p>
            <a:r>
              <a:rPr lang="de-DE" sz="1200" dirty="0"/>
              <a:t>	</a:t>
            </a:r>
            <a:r>
              <a:rPr lang="de-DE" sz="1200" dirty="0" smtClean="0"/>
              <a:t>	Store als zentrale Datenbank</a:t>
            </a:r>
          </a:p>
          <a:p>
            <a:r>
              <a:rPr lang="de-DE" sz="1200" dirty="0"/>
              <a:t>	</a:t>
            </a:r>
            <a:r>
              <a:rPr lang="de-DE" sz="1200" dirty="0" smtClean="0"/>
              <a:t>	Actions</a:t>
            </a:r>
          </a:p>
          <a:p>
            <a:r>
              <a:rPr lang="de-DE" sz="1200" dirty="0"/>
              <a:t>	</a:t>
            </a:r>
            <a:r>
              <a:rPr lang="de-DE" sz="1200" dirty="0" smtClean="0"/>
              <a:t>	</a:t>
            </a:r>
            <a:r>
              <a:rPr lang="de-DE" sz="1200" dirty="0" err="1" smtClean="0"/>
              <a:t>Reducers</a:t>
            </a:r>
            <a:r>
              <a:rPr lang="de-DE" sz="1200" dirty="0" smtClean="0"/>
              <a:t> als "ein Stück Code", der auf Actions reagiert und neuen State liefert</a:t>
            </a:r>
          </a:p>
          <a:p>
            <a:r>
              <a:rPr lang="de-DE" sz="1200" dirty="0"/>
              <a:t>	</a:t>
            </a:r>
            <a:r>
              <a:rPr lang="de-DE" sz="1200" dirty="0" smtClean="0"/>
              <a:t>Problem: Wartbarkeit / Architektur</a:t>
            </a:r>
          </a:p>
          <a:p>
            <a:r>
              <a:rPr lang="de-DE" sz="1200" dirty="0"/>
              <a:t>	</a:t>
            </a:r>
            <a:r>
              <a:rPr lang="de-DE" sz="1200" dirty="0" smtClean="0"/>
              <a:t>Problem: Wechseln des </a:t>
            </a:r>
            <a:r>
              <a:rPr lang="de-DE" sz="1200" dirty="0" err="1" smtClean="0"/>
              <a:t>Uis</a:t>
            </a:r>
            <a:r>
              <a:rPr lang="de-DE" sz="1200" dirty="0" smtClean="0"/>
              <a:t>-Frameworks ("alle zwei </a:t>
            </a:r>
            <a:r>
              <a:rPr lang="de-DE" sz="1200" dirty="0" err="1" smtClean="0"/>
              <a:t>wochen</a:t>
            </a:r>
            <a:r>
              <a:rPr lang="de-DE" sz="1200" dirty="0" smtClean="0"/>
              <a:t> gibt es was neues")</a:t>
            </a:r>
          </a:p>
          <a:p>
            <a:r>
              <a:rPr lang="de-DE" sz="1200" dirty="0"/>
              <a:t>	</a:t>
            </a:r>
            <a:r>
              <a:rPr lang="de-DE" sz="1200" dirty="0" smtClean="0"/>
              <a:t>Logik wandert aus der UI</a:t>
            </a:r>
          </a:p>
          <a:p>
            <a:r>
              <a:rPr lang="de-DE" sz="1200" dirty="0"/>
              <a:t>	</a:t>
            </a:r>
            <a:r>
              <a:rPr lang="de-DE" sz="1200" dirty="0" err="1" smtClean="0"/>
              <a:t>Reducer</a:t>
            </a:r>
            <a:r>
              <a:rPr lang="de-DE" sz="1200" dirty="0" smtClean="0"/>
              <a:t> ausschließlich fachlich</a:t>
            </a:r>
          </a:p>
          <a:p>
            <a:r>
              <a:rPr lang="de-DE" sz="1200" dirty="0"/>
              <a:t>	</a:t>
            </a:r>
            <a:r>
              <a:rPr lang="de-DE" sz="1200" dirty="0" smtClean="0"/>
              <a:t>Keine Abhängigkeit auf konkretes UI Framework</a:t>
            </a:r>
          </a:p>
          <a:p>
            <a:r>
              <a:rPr lang="de-DE" sz="1200" dirty="0"/>
              <a:t>	</a:t>
            </a:r>
            <a:r>
              <a:rPr lang="de-DE" sz="1200" dirty="0" smtClean="0"/>
              <a:t>Architektur-Idee und </a:t>
            </a:r>
            <a:r>
              <a:rPr lang="mr-IN" sz="1200" dirty="0" smtClean="0"/>
              <a:t>–</a:t>
            </a:r>
            <a:r>
              <a:rPr lang="de-DE" sz="1200" dirty="0" smtClean="0"/>
              <a:t>Framework</a:t>
            </a:r>
          </a:p>
          <a:p>
            <a:endParaRPr lang="de-DE" sz="1200" dirty="0" smtClean="0"/>
          </a:p>
          <a:p>
            <a:r>
              <a:rPr lang="de-DE" sz="1200" dirty="0" smtClean="0"/>
              <a:t>These: Back-Button geht nicht</a:t>
            </a:r>
          </a:p>
          <a:p>
            <a:r>
              <a:rPr lang="de-DE" sz="1200" dirty="0"/>
              <a:t>	</a:t>
            </a:r>
            <a:r>
              <a:rPr lang="de-DE" sz="1200" dirty="0" smtClean="0"/>
              <a:t>Eventuell zum Schluss als "Zugabe"</a:t>
            </a:r>
          </a:p>
          <a:p>
            <a:r>
              <a:rPr lang="de-DE" sz="1200" dirty="0"/>
              <a:t>	</a:t>
            </a:r>
            <a:r>
              <a:rPr lang="de-DE" sz="1200" dirty="0" smtClean="0"/>
              <a:t>Beispiel: </a:t>
            </a:r>
            <a:r>
              <a:rPr lang="de-DE" sz="1200" dirty="0" err="1" smtClean="0"/>
              <a:t>React</a:t>
            </a:r>
            <a:r>
              <a:rPr lang="de-DE" sz="1200" dirty="0" smtClean="0"/>
              <a:t> Router</a:t>
            </a:r>
          </a:p>
          <a:p>
            <a:r>
              <a:rPr lang="de-DE" sz="1200" dirty="0" smtClean="0"/>
              <a:t>Modularisierung (Streichkandidat)</a:t>
            </a:r>
          </a:p>
          <a:p>
            <a:r>
              <a:rPr lang="de-DE" sz="1200" dirty="0"/>
              <a:t>	</a:t>
            </a:r>
            <a:r>
              <a:rPr lang="de-DE" sz="1200" dirty="0" smtClean="0"/>
              <a:t>diverse Strategien</a:t>
            </a:r>
          </a:p>
          <a:p>
            <a:r>
              <a:rPr lang="de-DE" sz="1200" dirty="0" smtClean="0"/>
              <a:t>PAUSE </a:t>
            </a:r>
          </a:p>
          <a:p>
            <a:r>
              <a:rPr lang="de-DE" sz="1200" dirty="0" smtClean="0"/>
              <a:t>Problem: Wartbarkeit, Langlebigkeit</a:t>
            </a:r>
          </a:p>
          <a:p>
            <a:r>
              <a:rPr lang="de-DE" sz="1200" dirty="0"/>
              <a:t>	</a:t>
            </a:r>
            <a:r>
              <a:rPr lang="de-DE" sz="1200" dirty="0" smtClean="0"/>
              <a:t>Java/C# Entwickler sind Typen gewohnt</a:t>
            </a:r>
          </a:p>
          <a:p>
            <a:r>
              <a:rPr lang="de-DE" sz="1200" dirty="0"/>
              <a:t>	</a:t>
            </a:r>
            <a:r>
              <a:rPr lang="de-DE" sz="1200" dirty="0" err="1" smtClean="0"/>
              <a:t>TypeScript</a:t>
            </a:r>
            <a:r>
              <a:rPr lang="de-DE" sz="1200" dirty="0" smtClean="0"/>
              <a:t> (Live </a:t>
            </a:r>
            <a:r>
              <a:rPr lang="de-DE" sz="1200" dirty="0" err="1" smtClean="0"/>
              <a:t>Coding</a:t>
            </a:r>
            <a:r>
              <a:rPr lang="de-DE" sz="1200" dirty="0" smtClean="0"/>
              <a:t>)</a:t>
            </a:r>
          </a:p>
          <a:p>
            <a:r>
              <a:rPr lang="de-DE" sz="1200" dirty="0" smtClean="0"/>
              <a:t>Problem: Testbarkeit (Streichkandidat)</a:t>
            </a:r>
          </a:p>
          <a:p>
            <a:r>
              <a:rPr lang="de-DE" sz="1200" dirty="0"/>
              <a:t>	</a:t>
            </a:r>
            <a:r>
              <a:rPr lang="de-DE" sz="1200" dirty="0" smtClean="0"/>
              <a:t>Testen ohne Browser, geht das überhaupt?</a:t>
            </a:r>
          </a:p>
          <a:p>
            <a:r>
              <a:rPr lang="de-DE" sz="1200" dirty="0"/>
              <a:t>	</a:t>
            </a:r>
            <a:r>
              <a:rPr lang="de-DE" sz="1200" dirty="0" err="1" smtClean="0"/>
              <a:t>Jest</a:t>
            </a:r>
            <a:endParaRPr lang="de-DE" sz="1200" dirty="0" smtClean="0"/>
          </a:p>
          <a:p>
            <a:endParaRPr lang="de-DE" sz="1200" dirty="0"/>
          </a:p>
        </p:txBody>
      </p:sp>
      <p:sp>
        <p:nvSpPr>
          <p:cNvPr id="4" name="Textfeld 3"/>
          <p:cNvSpPr txBox="1"/>
          <p:nvPr/>
        </p:nvSpPr>
        <p:spPr>
          <a:xfrm>
            <a:off x="-2356834" y="1236372"/>
            <a:ext cx="2240924" cy="923330"/>
          </a:xfrm>
          <a:prstGeom prst="rect">
            <a:avLst/>
          </a:prstGeom>
          <a:noFill/>
        </p:spPr>
        <p:txBody>
          <a:bodyPr wrap="square" rtlCol="0">
            <a:spAutoFit/>
          </a:bodyPr>
          <a:lstStyle/>
          <a:p>
            <a:r>
              <a:rPr lang="de-DE" dirty="0" smtClean="0"/>
              <a:t>Teil 1: 45 Minuten</a:t>
            </a:r>
          </a:p>
          <a:p>
            <a:r>
              <a:rPr lang="de-DE" dirty="0" smtClean="0"/>
              <a:t>Teil 2: 25 Minuten</a:t>
            </a:r>
          </a:p>
          <a:p>
            <a:endParaRPr lang="de-DE" dirty="0"/>
          </a:p>
        </p:txBody>
      </p:sp>
      <p:sp>
        <p:nvSpPr>
          <p:cNvPr id="5" name="Textfeld 4"/>
          <p:cNvSpPr txBox="1"/>
          <p:nvPr/>
        </p:nvSpPr>
        <p:spPr>
          <a:xfrm>
            <a:off x="-2163651" y="3116687"/>
            <a:ext cx="2163651" cy="1477328"/>
          </a:xfrm>
          <a:prstGeom prst="rect">
            <a:avLst/>
          </a:prstGeom>
          <a:noFill/>
        </p:spPr>
        <p:txBody>
          <a:bodyPr wrap="square" rtlCol="0">
            <a:spAutoFit/>
          </a:bodyPr>
          <a:lstStyle/>
          <a:p>
            <a:r>
              <a:rPr lang="de-DE" dirty="0" smtClean="0"/>
              <a:t>3 SPA Beispiele:</a:t>
            </a:r>
          </a:p>
          <a:p>
            <a:endParaRPr lang="de-DE" dirty="0"/>
          </a:p>
          <a:p>
            <a:pPr marL="342900" indent="-342900">
              <a:buAutoNum type="arabicPeriod"/>
            </a:pPr>
            <a:r>
              <a:rPr lang="de-DE" dirty="0" smtClean="0"/>
              <a:t>?</a:t>
            </a:r>
          </a:p>
          <a:p>
            <a:pPr marL="342900" indent="-342900">
              <a:buAutoNum type="arabicPeriod"/>
            </a:pPr>
            <a:r>
              <a:rPr lang="de-DE" dirty="0" err="1" smtClean="0"/>
              <a:t>Spotify</a:t>
            </a:r>
            <a:endParaRPr lang="de-DE" dirty="0" smtClean="0"/>
          </a:p>
          <a:p>
            <a:pPr marL="342900" indent="-342900">
              <a:buAutoNum type="arabicPeriod"/>
            </a:pPr>
            <a:r>
              <a:rPr lang="de-DE" dirty="0" err="1" smtClean="0"/>
              <a:t>Figma</a:t>
            </a:r>
            <a:endParaRPr lang="de-DE" dirty="0"/>
          </a:p>
        </p:txBody>
      </p:sp>
    </p:spTree>
    <p:extLst>
      <p:ext uri="{BB962C8B-B14F-4D97-AF65-F5344CB8AC3E}">
        <p14:creationId xmlns:p14="http://schemas.microsoft.com/office/powerpoint/2010/main" val="11555718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pic>
        <p:nvPicPr>
          <p:cNvPr id="4" name="Bild 3"/>
          <p:cNvPicPr>
            <a:picLocks noChangeAspect="1"/>
          </p:cNvPicPr>
          <p:nvPr/>
        </p:nvPicPr>
        <p:blipFill>
          <a:blip r:embed="rId3"/>
          <a:stretch>
            <a:fillRect/>
          </a:stretch>
        </p:blipFill>
        <p:spPr>
          <a:xfrm>
            <a:off x="1451139" y="852776"/>
            <a:ext cx="3466089" cy="3627303"/>
          </a:xfrm>
          <a:prstGeom prst="rect">
            <a:avLst/>
          </a:prstGeom>
        </p:spPr>
      </p:pic>
      <p:sp>
        <p:nvSpPr>
          <p:cNvPr id="5" name="Rechteck 4"/>
          <p:cNvSpPr/>
          <p:nvPr/>
        </p:nvSpPr>
        <p:spPr>
          <a:xfrm>
            <a:off x="1649624" y="1996881"/>
            <a:ext cx="2373312" cy="282046"/>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1587711" y="1928108"/>
            <a:ext cx="2559050" cy="1410211"/>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7" name="Rechteck 6"/>
          <p:cNvSpPr/>
          <p:nvPr/>
        </p:nvSpPr>
        <p:spPr>
          <a:xfrm>
            <a:off x="1532678" y="1439688"/>
            <a:ext cx="3302000" cy="294426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8" name="Rechteck 7"/>
          <p:cNvSpPr/>
          <p:nvPr/>
        </p:nvSpPr>
        <p:spPr>
          <a:xfrm>
            <a:off x="3149283" y="3902410"/>
            <a:ext cx="1589087" cy="433388"/>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1451139" y="852775"/>
            <a:ext cx="3449322" cy="3627303"/>
          </a:xfrm>
          <a:prstGeom prst="rect">
            <a:avLst/>
          </a:prstGeom>
          <a:noFill/>
          <a:ln w="12700">
            <a:solidFill>
              <a:srgbClr val="6B8CAB"/>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10" name="Textfeld 9"/>
          <p:cNvSpPr txBox="1"/>
          <p:nvPr/>
        </p:nvSpPr>
        <p:spPr>
          <a:xfrm>
            <a:off x="5103851" y="813418"/>
            <a:ext cx="3079689" cy="3724033"/>
          </a:xfrm>
          <a:prstGeom prst="rect">
            <a:avLst/>
          </a:prstGeom>
          <a:noFill/>
        </p:spPr>
        <p:txBody>
          <a:bodyPr wrap="none" rtlCol="0">
            <a:spAutoFit/>
          </a:bodyPr>
          <a:lstStyle/>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input</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&lt;Label /&gt;</a:t>
            </a:r>
          </a:p>
          <a:p>
            <a:pPr>
              <a:lnSpc>
                <a:spcPct val="120000"/>
              </a:lnSpc>
            </a:pPr>
            <a:r>
              <a:rPr lang="de-DE" sz="1788" dirty="0">
                <a:solidFill>
                  <a:srgbClr val="EF7D1D"/>
                </a:solidFill>
                <a:latin typeface="Source Code Pro" charset="0"/>
                <a:ea typeface="Source Code Pro" charset="0"/>
                <a:cs typeface="Source Code Pro" charset="0"/>
              </a:rPr>
              <a:t>    &lt;Button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3100947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Anwendungen aus Komponenten komponiert</a:t>
            </a:r>
            <a:endParaRPr lang="de-DE" dirty="0"/>
          </a:p>
        </p:txBody>
      </p:sp>
      <p:pic>
        <p:nvPicPr>
          <p:cNvPr id="4" name="Bild 3"/>
          <p:cNvPicPr>
            <a:picLocks noChangeAspect="1"/>
          </p:cNvPicPr>
          <p:nvPr/>
        </p:nvPicPr>
        <p:blipFill>
          <a:blip r:embed="rId3"/>
          <a:stretch>
            <a:fillRect/>
          </a:stretch>
        </p:blipFill>
        <p:spPr>
          <a:xfrm>
            <a:off x="622904" y="1229202"/>
            <a:ext cx="3763297" cy="3695018"/>
          </a:xfrm>
          <a:prstGeom prst="rect">
            <a:avLst/>
          </a:prstGeom>
          <a:ln>
            <a:solidFill>
              <a:srgbClr val="E99866"/>
            </a:solidFill>
          </a:ln>
        </p:spPr>
      </p:pic>
      <p:sp>
        <p:nvSpPr>
          <p:cNvPr id="5" name="Rechteck 4"/>
          <p:cNvSpPr/>
          <p:nvPr/>
        </p:nvSpPr>
        <p:spPr>
          <a:xfrm>
            <a:off x="622904" y="1229202"/>
            <a:ext cx="3686206" cy="3627305"/>
          </a:xfrm>
          <a:prstGeom prst="rect">
            <a:avLst/>
          </a:prstGeom>
          <a:noFill/>
          <a:ln w="19050" cmpd="sng">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664182" y="1299209"/>
            <a:ext cx="3565405" cy="254530"/>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7" name="Rechteck 6"/>
          <p:cNvSpPr/>
          <p:nvPr/>
        </p:nvSpPr>
        <p:spPr>
          <a:xfrm>
            <a:off x="664182" y="1677564"/>
            <a:ext cx="3565405" cy="3095625"/>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8" name="Rechteck 7"/>
          <p:cNvSpPr/>
          <p:nvPr/>
        </p:nvSpPr>
        <p:spPr>
          <a:xfrm>
            <a:off x="1044532" y="1718839"/>
            <a:ext cx="2987210" cy="2965747"/>
          </a:xfrm>
          <a:prstGeom prst="rect">
            <a:avLst/>
          </a:prstGeom>
          <a:noFill/>
          <a:ln w="19050" cmpd="sng">
            <a:solidFill>
              <a:srgbClr val="025249"/>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4651210" y="1144215"/>
            <a:ext cx="4953000" cy="3807004"/>
          </a:xfrm>
          <a:prstGeom prst="rect">
            <a:avLst/>
          </a:prstGeom>
        </p:spPr>
        <p:txBody>
          <a:bodyPr>
            <a:spAutoFit/>
          </a:bodyPr>
          <a:lstStyle/>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&lt;Navigation /&gt;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a:t>
            </a:r>
            <a:r>
              <a:rPr lang="de-DE" sz="1788" dirty="0">
                <a:solidFill>
                  <a:srgbClr val="025249"/>
                </a:solidFill>
                <a:latin typeface="Source Code Pro" charset="0"/>
                <a:ea typeface="Source Code Pro" charset="0"/>
                <a:cs typeface="Source Code Pro" charset="0"/>
              </a:rPr>
              <a:t>&lt;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93571165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pic>
        <p:nvPicPr>
          <p:cNvPr id="4" name="Bild 3"/>
          <p:cNvPicPr>
            <a:picLocks noChangeAspect="1"/>
          </p:cNvPicPr>
          <p:nvPr/>
        </p:nvPicPr>
        <p:blipFill rotWithShape="1">
          <a:blip r:embed="rId3"/>
          <a:srcRect l="63131"/>
          <a:stretch/>
        </p:blipFill>
        <p:spPr>
          <a:xfrm>
            <a:off x="5983488" y="618187"/>
            <a:ext cx="3299602" cy="4353058"/>
          </a:xfrm>
          <a:prstGeom prst="rect">
            <a:avLst/>
          </a:prstGeom>
        </p:spPr>
      </p:pic>
      <p:sp>
        <p:nvSpPr>
          <p:cNvPr id="11" name="Textfeld 10"/>
          <p:cNvSpPr txBox="1"/>
          <p:nvPr/>
        </p:nvSpPr>
        <p:spPr>
          <a:xfrm>
            <a:off x="291026" y="383235"/>
            <a:ext cx="5401436" cy="5693866"/>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bestehen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EF7D1D"/>
                </a:solidFill>
                <a:latin typeface="Source Sans Pro" charset="0"/>
                <a:ea typeface="Source Sans Pro" charset="0"/>
                <a:cs typeface="Source Sans Pro" charset="0"/>
              </a:rPr>
              <a:t>keine </a:t>
            </a:r>
            <a:r>
              <a:rPr lang="de-DE" sz="2800" dirty="0" err="1" smtClean="0">
                <a:solidFill>
                  <a:srgbClr val="EF7D1D"/>
                </a:solidFill>
                <a:latin typeface="Source Sans Pro" charset="0"/>
                <a:ea typeface="Source Sans Pro" charset="0"/>
                <a:cs typeface="Source Sans Pro" charset="0"/>
              </a:rPr>
              <a:t>Templatesprache</a:t>
            </a:r>
            <a:endParaRPr lang="de-DE" sz="28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a:t>
            </a:r>
            <a:r>
              <a:rPr lang="de-DE" sz="2800" dirty="0" smtClean="0">
                <a:solidFill>
                  <a:srgbClr val="EF7D1D"/>
                </a:solidFill>
                <a:latin typeface="Source Sans Pro" charset="0"/>
                <a:ea typeface="Source Sans Pro" charset="0"/>
                <a:cs typeface="Source Sans Pro" charset="0"/>
              </a:rPr>
              <a:t>deklarativ</a:t>
            </a:r>
            <a:r>
              <a:rPr lang="de-DE" sz="2800" dirty="0" smtClean="0">
                <a:solidFill>
                  <a:srgbClr val="025249"/>
                </a:solidFill>
                <a:latin typeface="Source Sans Pro" charset="0"/>
                <a:ea typeface="Source Sans Pro" charset="0"/>
                <a:cs typeface="Source Sans Pro" charset="0"/>
              </a:rPr>
              <a:t> beschrieben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können auf dem </a:t>
            </a:r>
            <a:r>
              <a:rPr lang="de-DE" sz="2800" dirty="0" smtClean="0">
                <a:solidFill>
                  <a:srgbClr val="EF7D1D"/>
                </a:solidFill>
                <a:latin typeface="Source Sans Pro" charset="0"/>
                <a:ea typeface="Source Sans Pro" charset="0"/>
                <a:cs typeface="Source Sans Pro" charset="0"/>
              </a:rPr>
              <a:t>Server gerendert </a:t>
            </a:r>
            <a:r>
              <a:rPr lang="de-DE" sz="2800" dirty="0" smtClean="0">
                <a:solidFill>
                  <a:srgbClr val="025249"/>
                </a:solidFill>
                <a:latin typeface="Source Sans Pro" charset="0"/>
                <a:ea typeface="Source Sans Pro" charset="0"/>
                <a:cs typeface="Source Sans Pro" charset="0"/>
              </a:rPr>
              <a:t>werden („universal </a:t>
            </a:r>
            <a:r>
              <a:rPr lang="de-DE" sz="2800" dirty="0" err="1" smtClean="0">
                <a:solidFill>
                  <a:srgbClr val="025249"/>
                </a:solidFill>
                <a:latin typeface="Source Sans Pro" charset="0"/>
                <a:ea typeface="Source Sans Pro" charset="0"/>
                <a:cs typeface="Source Sans Pro" charset="0"/>
              </a:rPr>
              <a:t>webapps</a:t>
            </a:r>
            <a:r>
              <a:rPr lang="de-DE" sz="2800" dirty="0" smtClean="0">
                <a:solidFill>
                  <a:srgbClr val="025249"/>
                </a:solidFill>
                <a:latin typeface="Source Sans Pro" charset="0"/>
                <a:ea typeface="Source Sans Pro" charset="0"/>
                <a:cs typeface="Source Sans Pro" charset="0"/>
              </a:rPr>
              <a:t>“)</a:t>
            </a: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29804967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React</a:t>
            </a:r>
            <a:r>
              <a:rPr lang="de-DE" dirty="0" smtClean="0"/>
              <a:t> Schritt für Schritt</a:t>
            </a:r>
            <a:endParaRPr lang="de-DE" dirty="0"/>
          </a:p>
        </p:txBody>
      </p:sp>
      <p:pic>
        <p:nvPicPr>
          <p:cNvPr id="4" name="Bild 3"/>
          <p:cNvPicPr>
            <a:picLocks noChangeAspect="1"/>
          </p:cNvPicPr>
          <p:nvPr/>
        </p:nvPicPr>
        <p:blipFill rotWithShape="1">
          <a:blip r:embed="rId2"/>
          <a:srcRect r="11261" b="40560"/>
          <a:stretch/>
        </p:blipFill>
        <p:spPr>
          <a:xfrm>
            <a:off x="2963732" y="1263771"/>
            <a:ext cx="3978537" cy="467809"/>
          </a:xfrm>
          <a:prstGeom prst="rect">
            <a:avLst/>
          </a:prstGeom>
        </p:spPr>
      </p:pic>
      <p:pic>
        <p:nvPicPr>
          <p:cNvPr id="5" name="Bild 4"/>
          <p:cNvPicPr>
            <a:picLocks noChangeAspect="1"/>
          </p:cNvPicPr>
          <p:nvPr/>
        </p:nvPicPr>
        <p:blipFill>
          <a:blip r:embed="rId3"/>
          <a:stretch>
            <a:fillRect/>
          </a:stretch>
        </p:blipFill>
        <p:spPr>
          <a:xfrm>
            <a:off x="2963732" y="2283511"/>
            <a:ext cx="3978537" cy="650188"/>
          </a:xfrm>
          <a:prstGeom prst="rect">
            <a:avLst/>
          </a:prstGeom>
        </p:spPr>
      </p:pic>
      <p:pic>
        <p:nvPicPr>
          <p:cNvPr id="6" name="Bild 5"/>
          <p:cNvPicPr>
            <a:picLocks noChangeAspect="1"/>
          </p:cNvPicPr>
          <p:nvPr/>
        </p:nvPicPr>
        <p:blipFill rotWithShape="1">
          <a:blip r:embed="rId4"/>
          <a:srcRect b="62443"/>
          <a:stretch/>
        </p:blipFill>
        <p:spPr>
          <a:xfrm>
            <a:off x="2968341" y="3574936"/>
            <a:ext cx="3969319" cy="1396484"/>
          </a:xfrm>
          <a:prstGeom prst="rect">
            <a:avLst/>
          </a:prstGeom>
        </p:spPr>
      </p:pic>
    </p:spTree>
    <p:extLst>
      <p:ext uri="{BB962C8B-B14F-4D97-AF65-F5344CB8AC3E}">
        <p14:creationId xmlns:p14="http://schemas.microsoft.com/office/powerpoint/2010/main" val="14284329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6067777"/>
            <a:ext cx="9906000" cy="790223"/>
          </a:xfrm>
        </p:spPr>
        <p:txBody>
          <a:bodyPr>
            <a:normAutofit/>
          </a:bodyPr>
          <a:lstStyle/>
          <a:p>
            <a:r>
              <a:rPr lang="de-DE" sz="1400" spc="80" dirty="0" smtClean="0">
                <a:solidFill>
                  <a:srgbClr val="D4EBE9"/>
                </a:solidFill>
              </a:rPr>
              <a:t>OOSE Hamburg | Oktober 2017 | @</a:t>
            </a:r>
            <a:r>
              <a:rPr lang="de-DE" sz="1400" spc="80" dirty="0" err="1" smtClean="0">
                <a:solidFill>
                  <a:srgbClr val="D4EBE9"/>
                </a:solidFill>
              </a:rPr>
              <a:t>nilshartmann</a:t>
            </a:r>
            <a:endParaRPr lang="de-DE" sz="1400" spc="80" dirty="0">
              <a:solidFill>
                <a:srgbClr val="D4EBE9"/>
              </a:solidFill>
            </a:endParaRPr>
          </a:p>
        </p:txBody>
      </p:sp>
      <p:sp>
        <p:nvSpPr>
          <p:cNvPr id="3" name="Rechteck 2"/>
          <p:cNvSpPr/>
          <p:nvPr/>
        </p:nvSpPr>
        <p:spPr>
          <a:xfrm>
            <a:off x="705893" y="153703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pic>
        <p:nvPicPr>
          <p:cNvPr id="5" name="Bild 4"/>
          <p:cNvPicPr>
            <a:picLocks noChangeAspect="1"/>
          </p:cNvPicPr>
          <p:nvPr/>
        </p:nvPicPr>
        <p:blipFill>
          <a:blip r:embed="rId3"/>
          <a:stretch>
            <a:fillRect/>
          </a:stretch>
        </p:blipFill>
        <p:spPr>
          <a:xfrm rot="19697811">
            <a:off x="8048917" y="2327739"/>
            <a:ext cx="1117578" cy="994287"/>
          </a:xfrm>
          <a:prstGeom prst="rect">
            <a:avLst/>
          </a:prstGeom>
        </p:spPr>
      </p:pic>
      <p:sp>
        <p:nvSpPr>
          <p:cNvPr id="7" name="Textfeld 6"/>
          <p:cNvSpPr txBox="1"/>
          <p:nvPr/>
        </p:nvSpPr>
        <p:spPr>
          <a:xfrm>
            <a:off x="868697" y="1311991"/>
            <a:ext cx="4507965" cy="338554"/>
          </a:xfrm>
          <a:prstGeom prst="rect">
            <a:avLst/>
          </a:prstGeom>
          <a:noFill/>
        </p:spPr>
        <p:txBody>
          <a:bodyPr wrap="none" rtlCol="0">
            <a:spAutoFit/>
          </a:bodyPr>
          <a:lstStyle/>
          <a:p>
            <a:r>
              <a:rPr lang="de-DE" sz="1600" b="1" dirty="0">
                <a:solidFill>
                  <a:srgbClr val="36544F"/>
                </a:solidFill>
                <a:latin typeface="Source Sans Pro" charset="0"/>
                <a:ea typeface="Source Sans Pro" charset="0"/>
                <a:cs typeface="Source Sans Pro" charset="0"/>
              </a:rPr>
              <a:t>NILS </a:t>
            </a:r>
            <a:r>
              <a:rPr lang="de-DE" sz="1600" b="1" dirty="0" smtClean="0">
                <a:solidFill>
                  <a:srgbClr val="36544F"/>
                </a:solidFill>
                <a:latin typeface="Source Sans Pro" charset="0"/>
                <a:ea typeface="Source Sans Pro" charset="0"/>
                <a:cs typeface="Source Sans Pro" charset="0"/>
              </a:rPr>
              <a:t>HARTMANN | HTTPS://NILSHARTMANN.NET</a:t>
            </a:r>
            <a:endParaRPr lang="de-DE" sz="1600" b="1" dirty="0" smtClean="0">
              <a:solidFill>
                <a:schemeClr val="accent6">
                  <a:lumMod val="75000"/>
                </a:schemeClr>
              </a:solidFill>
              <a:latin typeface="Source Sans Pro" charset="0"/>
              <a:ea typeface="Source Sans Pro" charset="0"/>
              <a:cs typeface="Source Sans Pro" charset="0"/>
            </a:endParaRPr>
          </a:p>
        </p:txBody>
      </p:sp>
      <p:sp>
        <p:nvSpPr>
          <p:cNvPr id="8" name="Rechteck 7"/>
          <p:cNvSpPr/>
          <p:nvPr/>
        </p:nvSpPr>
        <p:spPr>
          <a:xfrm>
            <a:off x="6682620" y="4248416"/>
            <a:ext cx="1417760" cy="369332"/>
          </a:xfrm>
          <a:prstGeom prst="rect">
            <a:avLst/>
          </a:prstGeom>
        </p:spPr>
        <p:txBody>
          <a:bodyPr wrap="none">
            <a:spAutoFit/>
          </a:bodyPr>
          <a:lstStyle/>
          <a:p>
            <a:pPr algn="r"/>
            <a:r>
              <a:rPr lang="de-DE" b="1" dirty="0" err="1" smtClean="0">
                <a:solidFill>
                  <a:srgbClr val="025249"/>
                </a:solidFill>
              </a:rPr>
              <a:t>Slides</a:t>
            </a:r>
            <a:r>
              <a:rPr lang="de-DE" b="1" dirty="0" smtClean="0">
                <a:solidFill>
                  <a:srgbClr val="025249"/>
                </a:solidFill>
              </a:rPr>
              <a:t>: </a:t>
            </a:r>
            <a:r>
              <a:rPr lang="de-DE" b="1" dirty="0" smtClean="0">
                <a:solidFill>
                  <a:srgbClr val="FF0000"/>
                </a:solidFill>
              </a:rPr>
              <a:t>TODO</a:t>
            </a:r>
            <a:endParaRPr lang="de-DE" b="1" dirty="0">
              <a:solidFill>
                <a:srgbClr val="FF0000"/>
              </a:solidFill>
            </a:endParaRPr>
          </a:p>
        </p:txBody>
      </p:sp>
      <p:sp>
        <p:nvSpPr>
          <p:cNvPr id="10" name="Textfeld 9"/>
          <p:cNvSpPr txBox="1"/>
          <p:nvPr/>
        </p:nvSpPr>
        <p:spPr>
          <a:xfrm>
            <a:off x="868697" y="1599029"/>
            <a:ext cx="8545759" cy="646331"/>
          </a:xfrm>
          <a:prstGeom prst="rect">
            <a:avLst/>
          </a:prstGeom>
          <a:noFill/>
        </p:spPr>
        <p:txBody>
          <a:bodyPr wrap="square" rtlCol="0">
            <a:spAutoFit/>
          </a:bodyPr>
          <a:lstStyle/>
          <a:p>
            <a:r>
              <a:rPr lang="de-DE" sz="3600" b="1" dirty="0" smtClean="0">
                <a:solidFill>
                  <a:srgbClr val="EF7D1D"/>
                </a:solidFill>
                <a:latin typeface="Montserrat" charset="0"/>
                <a:ea typeface="Montserrat" charset="0"/>
                <a:cs typeface="Montserrat" charset="0"/>
              </a:rPr>
              <a:t>SINGLE-PAGE-ANWENDUNGEN MIT</a:t>
            </a:r>
            <a:endParaRPr lang="de-DE" sz="3600" b="1" dirty="0">
              <a:solidFill>
                <a:srgbClr val="36544F"/>
              </a:solidFill>
              <a:latin typeface="Montserrat" charset="0"/>
              <a:ea typeface="Montserrat" charset="0"/>
              <a:cs typeface="Montserrat" charset="0"/>
            </a:endParaRPr>
          </a:p>
        </p:txBody>
      </p:sp>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Die JSX Spracherweiterung</a:t>
            </a:r>
            <a:endParaRPr lang="de-DE" dirty="0"/>
          </a:p>
        </p:txBody>
      </p:sp>
      <p:sp>
        <p:nvSpPr>
          <p:cNvPr id="8" name="Rechteck 7"/>
          <p:cNvSpPr/>
          <p:nvPr/>
        </p:nvSpPr>
        <p:spPr>
          <a:xfrm>
            <a:off x="192309" y="1794715"/>
            <a:ext cx="9317451" cy="2192908"/>
          </a:xfrm>
          <a:prstGeom prst="rect">
            <a:avLst/>
          </a:prstGeom>
        </p:spPr>
        <p:txBody>
          <a:bodyPr wrap="square">
            <a:spAutoFit/>
          </a:bodyPr>
          <a:lstStyle/>
          <a:p>
            <a:pPr>
              <a:lnSpc>
                <a:spcPct val="120000"/>
              </a:lnSpc>
            </a:pPr>
            <a:r>
              <a:rPr lang="de-DE" sz="2275" b="1" dirty="0">
                <a:solidFill>
                  <a:srgbClr val="EF7D1D"/>
                </a:solidFill>
                <a:latin typeface="Source Sans Pro Semibold" charset="0"/>
                <a:ea typeface="Source Sans Pro Semibold" charset="0"/>
                <a:cs typeface="Source Sans Pro Semibold" charset="0"/>
              </a:rPr>
              <a:t>Anstatt einer Template Sprache: </a:t>
            </a:r>
            <a:r>
              <a:rPr lang="de-DE" sz="2275" b="1" dirty="0">
                <a:solidFill>
                  <a:srgbClr val="025249"/>
                </a:solidFill>
                <a:latin typeface="Source Sans Pro Semibold" charset="0"/>
                <a:ea typeface="Source Sans Pro Semibold" charset="0"/>
                <a:cs typeface="Source Sans Pro Semibold" charset="0"/>
              </a:rPr>
              <a:t>HTML in JavaScript integrieren</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Erlaubt Schreiben von HTML-artigen Ausdrücken im JavaScript-Code</a:t>
            </a: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Wird zu regulärem JavaScript Code </a:t>
            </a:r>
            <a:r>
              <a:rPr lang="de-DE" sz="2275" b="1" dirty="0" err="1" smtClean="0">
                <a:solidFill>
                  <a:srgbClr val="025249"/>
                </a:solidFill>
                <a:latin typeface="Source Sans Pro Semibold" charset="0"/>
                <a:ea typeface="Source Sans Pro Semibold" charset="0"/>
                <a:cs typeface="Source Sans Pro Semibold" charset="0"/>
              </a:rPr>
              <a:t>compiliert</a:t>
            </a:r>
            <a:r>
              <a:rPr lang="de-DE" sz="2275" b="1" dirty="0" smtClean="0">
                <a:solidFill>
                  <a:srgbClr val="025249"/>
                </a:solidFill>
                <a:latin typeface="Source Sans Pro Semibold" charset="0"/>
                <a:ea typeface="Source Sans Pro Semibold" charset="0"/>
                <a:cs typeface="Source Sans Pro Semibold" charset="0"/>
              </a:rPr>
              <a:t> (z.B. Babel, </a:t>
            </a:r>
            <a:r>
              <a:rPr lang="de-DE" sz="2275" b="1" dirty="0" err="1" smtClean="0">
                <a:solidFill>
                  <a:srgbClr val="025249"/>
                </a:solidFill>
                <a:latin typeface="Source Sans Pro Semibold" charset="0"/>
                <a:ea typeface="Source Sans Pro Semibold" charset="0"/>
                <a:cs typeface="Source Sans Pro Semibold" charset="0"/>
              </a:rPr>
              <a:t>TypeScript</a:t>
            </a:r>
            <a:r>
              <a:rPr lang="de-DE" sz="2275" b="1" dirty="0" smtClean="0">
                <a:solidFill>
                  <a:srgbClr val="025249"/>
                </a:solidFill>
                <a:latin typeface="Source Sans Pro Semibold" charset="0"/>
                <a:ea typeface="Source Sans Pro Semibold" charset="0"/>
                <a:cs typeface="Source Sans Pro Semibold" charset="0"/>
              </a:rPr>
              <a:t>)</a:t>
            </a:r>
            <a:endParaRPr lang="de-DE" sz="2275" b="1" dirty="0">
              <a:solidFill>
                <a:srgbClr val="025249"/>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Optional</a:t>
            </a:r>
          </a:p>
          <a:p>
            <a:pPr marL="232172" indent="-232172">
              <a:lnSpc>
                <a:spcPct val="120000"/>
              </a:lnSpc>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
        <p:nvSpPr>
          <p:cNvPr id="3" name="Rechteck 2"/>
          <p:cNvSpPr/>
          <p:nvPr/>
        </p:nvSpPr>
        <p:spPr>
          <a:xfrm>
            <a:off x="192309" y="4377225"/>
            <a:ext cx="7900893"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a:solidFill>
                  <a:srgbClr val="EF7D1D"/>
                </a:solidFill>
                <a:latin typeface="Source Code Pro Medium" charset="0"/>
                <a:ea typeface="Source Code Pro Medium" charset="0"/>
                <a:cs typeface="Source Code Pro Medium" charset="0"/>
              </a:rPr>
              <a:t>&lt;h1&gt;</a:t>
            </a:r>
            <a:r>
              <a:rPr lang="de-DE" dirty="0" err="1">
                <a:solidFill>
                  <a:srgbClr val="EF7D1D"/>
                </a:solidFill>
                <a:latin typeface="Source Code Pro Medium" charset="0"/>
                <a:ea typeface="Source Code Pro Medium" charset="0"/>
                <a:cs typeface="Source Code Pro Medium" charset="0"/>
              </a:rPr>
              <a:t>Hello</a:t>
            </a:r>
            <a:r>
              <a:rPr lang="de-DE" dirty="0">
                <a:solidFill>
                  <a:srgbClr val="EF7D1D"/>
                </a:solidFill>
                <a:latin typeface="Source Code Pro Medium" charset="0"/>
                <a:ea typeface="Source Code Pro Medium" charset="0"/>
                <a:cs typeface="Source Code Pro Medium" charset="0"/>
              </a:rPr>
              <a:t>, </a:t>
            </a:r>
            <a:r>
              <a:rPr lang="de-DE" dirty="0">
                <a:solidFill>
                  <a:srgbClr val="41719C"/>
                </a:solidFill>
                <a:latin typeface="Source Code Pro Medium" charset="0"/>
                <a:ea typeface="Source Code Pro Medium" charset="0"/>
                <a:cs typeface="Source Code Pro Medium" charset="0"/>
              </a:rPr>
              <a:t>{</a:t>
            </a:r>
            <a:r>
              <a:rPr lang="de-DE" dirty="0" err="1">
                <a:solidFill>
                  <a:srgbClr val="41719C"/>
                </a:solidFill>
                <a:latin typeface="Source Code Pro Medium" charset="0"/>
                <a:ea typeface="Source Code Pro Medium" charset="0"/>
                <a:cs typeface="Source Code Pro Medium" charset="0"/>
              </a:rPr>
              <a:t>name</a:t>
            </a:r>
            <a:r>
              <a:rPr lang="de-DE" dirty="0">
                <a:solidFill>
                  <a:srgbClr val="41719C"/>
                </a:solidFill>
                <a:latin typeface="Source Code Pro Medium" charset="0"/>
                <a:ea typeface="Source Code Pro Medium" charset="0"/>
                <a:cs typeface="Source Code Pro Medium" charset="0"/>
              </a:rPr>
              <a:t>}</a:t>
            </a:r>
            <a:r>
              <a:rPr lang="de-DE" dirty="0">
                <a:solidFill>
                  <a:srgbClr val="EF7D1D"/>
                </a:solidFill>
                <a:latin typeface="Source Code Pro Medium" charset="0"/>
                <a:ea typeface="Source Code Pro Medium" charset="0"/>
                <a:cs typeface="Source Code Pro Medium" charset="0"/>
              </a:rPr>
              <a:t>&lt;/h1&gt;</a:t>
            </a:r>
            <a:r>
              <a:rPr lang="de-DE" dirty="0">
                <a:solidFill>
                  <a:srgbClr val="025249"/>
                </a:solidFill>
                <a:latin typeface="Source Code Pro Medium" charset="0"/>
                <a:ea typeface="Source Code Pro Medium" charset="0"/>
                <a:cs typeface="Source Code Pro Medium" charset="0"/>
              </a:rPr>
              <a:t>;</a:t>
            </a:r>
          </a:p>
        </p:txBody>
      </p:sp>
      <p:sp>
        <p:nvSpPr>
          <p:cNvPr id="9" name="Rechteck 8"/>
          <p:cNvSpPr/>
          <p:nvPr/>
        </p:nvSpPr>
        <p:spPr>
          <a:xfrm>
            <a:off x="192309" y="5359298"/>
            <a:ext cx="9317451"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React.createElement</a:t>
            </a:r>
            <a:r>
              <a:rPr lang="de-DE" dirty="0">
                <a:solidFill>
                  <a:srgbClr val="025249"/>
                </a:solidFill>
                <a:latin typeface="Source Code Pro Medium" charset="0"/>
                <a:ea typeface="Source Code Pro Medium" charset="0"/>
                <a:cs typeface="Source Code Pro Medium" charset="0"/>
              </a:rPr>
              <a:t>('h1', null, '</a:t>
            </a:r>
            <a:r>
              <a:rPr lang="de-DE" dirty="0" err="1">
                <a:solidFill>
                  <a:srgbClr val="025249"/>
                </a:solidFill>
                <a:latin typeface="Source Code Pro Medium" charset="0"/>
                <a:ea typeface="Source Code Pro Medium" charset="0"/>
                <a:cs typeface="Source Code Pro Medium" charset="0"/>
              </a:rPr>
              <a:t>Hello</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a:t>
            </a:r>
          </a:p>
        </p:txBody>
      </p:sp>
      <p:sp>
        <p:nvSpPr>
          <p:cNvPr id="10" name="Rechteck 9"/>
          <p:cNvSpPr/>
          <p:nvPr/>
        </p:nvSpPr>
        <p:spPr>
          <a:xfrm>
            <a:off x="192310" y="4179949"/>
            <a:ext cx="546945"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JSX</a:t>
            </a:r>
            <a:endParaRPr lang="de-DE" dirty="0"/>
          </a:p>
        </p:txBody>
      </p:sp>
      <p:sp>
        <p:nvSpPr>
          <p:cNvPr id="11" name="Rechteck 10"/>
          <p:cNvSpPr/>
          <p:nvPr/>
        </p:nvSpPr>
        <p:spPr>
          <a:xfrm>
            <a:off x="192310" y="5129876"/>
            <a:ext cx="2480166"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Übersetztes JavaScript</a:t>
            </a:r>
            <a:endParaRPr lang="de-DE" dirty="0"/>
          </a:p>
        </p:txBody>
      </p:sp>
    </p:spTree>
    <p:extLst>
      <p:ext uri="{BB962C8B-B14F-4D97-AF65-F5344CB8AC3E}">
        <p14:creationId xmlns:p14="http://schemas.microsoft.com/office/powerpoint/2010/main" val="18380069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Als Funktion</a:t>
            </a:r>
            <a:endParaRPr lang="de-DE" dirty="0"/>
          </a:p>
        </p:txBody>
      </p:sp>
      <p:sp>
        <p:nvSpPr>
          <p:cNvPr id="4" name="Rechteck 3"/>
          <p:cNvSpPr/>
          <p:nvPr/>
        </p:nvSpPr>
        <p:spPr>
          <a:xfrm>
            <a:off x="2987406" y="3527630"/>
            <a:ext cx="5537821" cy="1800493"/>
          </a:xfrm>
          <a:prstGeom prst="rect">
            <a:avLst/>
          </a:prstGeom>
        </p:spPr>
        <p:txBody>
          <a:bodyPr wrap="square" lIns="0" tIns="0" rIns="0" bIns="0">
            <a:spAutoFit/>
          </a:bodyPr>
          <a:lstStyle/>
          <a:p>
            <a:r>
              <a:rPr lang="de-DE" sz="1950" dirty="0" err="1">
                <a:solidFill>
                  <a:srgbClr val="EF7D1D"/>
                </a:solidFill>
                <a:latin typeface="Source Code Pro Medium" charset="0"/>
                <a:ea typeface="Source Code Pro Medium" charset="0"/>
                <a:cs typeface="Source Code Pro Medium" charset="0"/>
              </a:rPr>
              <a:t>function</a:t>
            </a:r>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a:t>
            </a:r>
          </a:p>
          <a:p>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return</a:t>
            </a:r>
            <a:r>
              <a:rPr lang="de-DE" sz="1950" dirty="0">
                <a:solidFill>
                  <a:srgbClr val="EF7D1D"/>
                </a:solidFill>
                <a:latin typeface="Source Code Pro Medium" charset="0"/>
                <a:ea typeface="Source Code Pro Medium" charset="0"/>
                <a:cs typeface="Source Code Pro Medium" charset="0"/>
              </a:rPr>
              <a:t> </a:t>
            </a:r>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className</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  &lt;/div</a:t>
            </a:r>
            <a:r>
              <a:rPr lang="de-DE" sz="1950" dirty="0">
                <a:solidFill>
                  <a:srgbClr val="025249"/>
                </a:solidFill>
                <a:latin typeface="Source Code Pro Medium" charset="0"/>
                <a:ea typeface="Source Code Pro Medium" charset="0"/>
                <a:cs typeface="Source Code Pro Medium" charset="0"/>
              </a:rPr>
              <a:t>&gt;</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5" name="Rechteck 4"/>
          <p:cNvSpPr/>
          <p:nvPr/>
        </p:nvSpPr>
        <p:spPr>
          <a:xfrm>
            <a:off x="7893884" y="3554561"/>
            <a:ext cx="1778311" cy="342401"/>
          </a:xfrm>
          <a:prstGeom prst="rect">
            <a:avLst/>
          </a:prstGeom>
        </p:spPr>
        <p:txBody>
          <a:bodyPr wrap="square">
            <a:spAutoFit/>
          </a:bodyPr>
          <a:lstStyle/>
          <a:p>
            <a:pPr algn="ctr"/>
            <a:r>
              <a:rPr lang="de-DE" sz="1625" b="1">
                <a:solidFill>
                  <a:srgbClr val="EF7D1D"/>
                </a:solidFill>
                <a:latin typeface="Source Sans Pro Semibold" charset="0"/>
                <a:ea typeface="Source Sans Pro Semibold" charset="0"/>
                <a:cs typeface="Source Sans Pro Semibold" charset="0"/>
              </a:rPr>
              <a:t>JSX</a:t>
            </a:r>
            <a:endParaRPr lang="de-DE" sz="1625" b="1" dirty="0">
              <a:solidFill>
                <a:srgbClr val="EF7D1D"/>
              </a:solidFill>
              <a:latin typeface="Source Sans Pro Semibold" charset="0"/>
              <a:ea typeface="Source Sans Pro Semibold" charset="0"/>
              <a:cs typeface="Source Sans Pro Semibold" charset="0"/>
            </a:endParaRPr>
          </a:p>
        </p:txBody>
      </p:sp>
      <p:sp>
        <p:nvSpPr>
          <p:cNvPr id="7" name="Rechteck 6"/>
          <p:cNvSpPr/>
          <p:nvPr/>
        </p:nvSpPr>
        <p:spPr>
          <a:xfrm>
            <a:off x="103155" y="3527630"/>
            <a:ext cx="2442687"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Komponentenfunktion</a:t>
            </a: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err="1">
                <a:solidFill>
                  <a:srgbClr val="025249"/>
                </a:solidFill>
                <a:latin typeface="Source Sans Pro Semibold" charset="0"/>
                <a:ea typeface="Source Sans Pro Semibold" charset="0"/>
                <a:cs typeface="Source Sans Pro Semibold" charset="0"/>
              </a:rPr>
              <a:t>CheckLabel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src</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dist.js</a:t>
            </a:r>
            <a:r>
              <a:rPr lang="de-DE" sz="1950" dirty="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3090674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smtClean="0">
                <a:solidFill>
                  <a:srgbClr val="025249"/>
                </a:solidFill>
                <a:latin typeface="Source Code Pro Medium" charset="0"/>
                <a:ea typeface="Source Code Pro Medium" charset="0"/>
                <a:cs typeface="Source Code Pro Medium" charset="0"/>
              </a:rPr>
              <a:t>import</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EF7D1D"/>
                </a:solidFill>
                <a:latin typeface="Source Code Pro Medium" charset="0"/>
                <a:ea typeface="Source Code Pro Medium" charset="0"/>
                <a:cs typeface="Source Code Pro Medium" charset="0"/>
              </a:rPr>
              <a:t>CheckLabel</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/&gt;</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9039868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490347" y="3834716"/>
            <a:ext cx="9415653" cy="2100575"/>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props</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return</a:t>
            </a:r>
            <a:r>
              <a:rPr lang="de-DE" sz="1950" dirty="0">
                <a:solidFill>
                  <a:srgbClr val="025249"/>
                </a:solidFill>
                <a:latin typeface="Source Code Pro Medium" charset="0"/>
                <a:ea typeface="Source Code Pro Medium" charset="0"/>
                <a:cs typeface="Source Code Pro Medium" charset="0"/>
              </a:rPr>
              <a:t> &lt;div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{props.</a:t>
            </a:r>
            <a:r>
              <a:rPr lang="de-DE" sz="1950" dirty="0" err="1">
                <a:solidFill>
                  <a:srgbClr val="EF7D1D"/>
                </a:solidFill>
                <a:latin typeface="Source Code Pro Medium" charset="0"/>
                <a:ea typeface="Source Code Pro Medium" charset="0"/>
                <a:cs typeface="Source Code Pro Medium" charset="0"/>
              </a:rPr>
              <a:t>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CheckLabel-unchecked</a:t>
            </a:r>
            <a:r>
              <a:rPr lang="de-DE" sz="1950" dirty="0">
                <a:solidFill>
                  <a:srgbClr val="EF7D1D"/>
                </a:solidFill>
                <a:latin typeface="Source Code Pro Medium" charset="0"/>
                <a:ea typeface="Source Code Pro Medium" charset="0"/>
                <a:cs typeface="Source Code Pro Medium" charset="0"/>
              </a:rPr>
              <a: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a:t>
            </a:r>
            <a:r>
              <a:rPr lang="de-DE" sz="1950" dirty="0" err="1" smtClean="0">
                <a:solidFill>
                  <a:srgbClr val="EF7D1D"/>
                </a:solidFill>
                <a:latin typeface="Source Code Pro Medium" charset="0"/>
                <a:ea typeface="Source Code Pro Medium" charset="0"/>
                <a:cs typeface="Source Code Pro Medium" charset="0"/>
              </a:rPr>
              <a:t>props.label</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&lt;/div&gt;;</a:t>
            </a:r>
          </a:p>
          <a:p>
            <a:r>
              <a:rPr lang="de-DE" sz="1950" dirty="0">
                <a:solidFill>
                  <a:srgbClr val="025249"/>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3" name="Rechteck 2"/>
          <p:cNvSpPr/>
          <p:nvPr/>
        </p:nvSpPr>
        <p:spPr>
          <a:xfrm>
            <a:off x="510906" y="2512710"/>
            <a:ext cx="4953000" cy="992836"/>
          </a:xfrm>
          <a:prstGeom prst="rect">
            <a:avLst/>
          </a:prstGeom>
        </p:spPr>
        <p:txBody>
          <a:bodyPr>
            <a:spAutoFit/>
          </a:bodyPr>
          <a:lstStyle/>
          <a:p>
            <a:r>
              <a:rPr lang="en-US" sz="1463" dirty="0">
                <a:solidFill>
                  <a:srgbClr val="41719C"/>
                </a:solidFill>
                <a:latin typeface="Source Code Pro Medium" charset="0"/>
                <a:ea typeface="Source Code Pro Medium" charset="0"/>
                <a:cs typeface="Source Code Pro Medium" charset="0"/>
              </a:rPr>
              <a:t>{</a:t>
            </a:r>
          </a:p>
          <a:p>
            <a:r>
              <a:rPr lang="en-US" sz="1463" dirty="0">
                <a:solidFill>
                  <a:srgbClr val="41719C"/>
                </a:solidFill>
                <a:latin typeface="Source Code Pro Medium" charset="0"/>
                <a:ea typeface="Source Code Pro Medium" charset="0"/>
                <a:cs typeface="Source Code Pro Medium" charset="0"/>
              </a:rPr>
              <a:t> checked: false,</a:t>
            </a:r>
          </a:p>
          <a:p>
            <a:r>
              <a:rPr lang="en-US" sz="1463" dirty="0">
                <a:solidFill>
                  <a:srgbClr val="41719C"/>
                </a:solidFill>
                <a:latin typeface="Source Code Pro Medium" charset="0"/>
                <a:ea typeface="Source Code Pro Medium" charset="0"/>
                <a:cs typeface="Source Code Pro Medium" charset="0"/>
              </a:rPr>
              <a:t> label: ‘At least 8 characters long.’ </a:t>
            </a:r>
          </a:p>
          <a:p>
            <a:r>
              <a:rPr lang="en-US" sz="1463" dirty="0">
                <a:solidFill>
                  <a:srgbClr val="41719C"/>
                </a:solidFill>
                <a:latin typeface="Source Code Pro Medium" charset="0"/>
                <a:ea typeface="Source Code Pro Medium" charset="0"/>
                <a:cs typeface="Source Code Pro Medium" charset="0"/>
              </a:rPr>
              <a:t>}</a:t>
            </a:r>
            <a:endParaRPr lang="de-DE" sz="1463" dirty="0">
              <a:solidFill>
                <a:srgbClr val="41719C"/>
              </a:solidFill>
              <a:latin typeface="Source Code Pro Medium" charset="0"/>
              <a:ea typeface="Source Code Pro Medium" charset="0"/>
              <a:cs typeface="Source Code Pro Medium" charset="0"/>
            </a:endParaRPr>
          </a:p>
        </p:txBody>
      </p:sp>
      <p:sp>
        <p:nvSpPr>
          <p:cNvPr id="9" name="Freihandform 8"/>
          <p:cNvSpPr/>
          <p:nvPr/>
        </p:nvSpPr>
        <p:spPr>
          <a:xfrm rot="1711940">
            <a:off x="3964538" y="3332644"/>
            <a:ext cx="308027" cy="497667"/>
          </a:xfrm>
          <a:custGeom>
            <a:avLst/>
            <a:gdLst>
              <a:gd name="connsiteX0" fmla="*/ 0 w 589043"/>
              <a:gd name="connsiteY0" fmla="*/ 45756 h 801660"/>
              <a:gd name="connsiteX1" fmla="*/ 585216 w 589043"/>
              <a:gd name="connsiteY1" fmla="*/ 82332 h 801660"/>
              <a:gd name="connsiteX2" fmla="*/ 268224 w 589043"/>
              <a:gd name="connsiteY2" fmla="*/ 801660 h 801660"/>
            </a:gdLst>
            <a:ahLst/>
            <a:cxnLst>
              <a:cxn ang="0">
                <a:pos x="connsiteX0" y="connsiteY0"/>
              </a:cxn>
              <a:cxn ang="0">
                <a:pos x="connsiteX1" y="connsiteY1"/>
              </a:cxn>
              <a:cxn ang="0">
                <a:pos x="connsiteX2" y="connsiteY2"/>
              </a:cxn>
            </a:cxnLst>
            <a:rect l="l" t="t" r="r" b="b"/>
            <a:pathLst>
              <a:path w="589043" h="801660">
                <a:moveTo>
                  <a:pt x="0" y="45756"/>
                </a:moveTo>
                <a:cubicBezTo>
                  <a:pt x="270256" y="1052"/>
                  <a:pt x="540512" y="-43652"/>
                  <a:pt x="585216" y="82332"/>
                </a:cubicBezTo>
                <a:cubicBezTo>
                  <a:pt x="629920" y="208316"/>
                  <a:pt x="268224" y="801660"/>
                  <a:pt x="268224" y="801660"/>
                </a:cubicBezTo>
              </a:path>
            </a:pathLst>
          </a:custGeom>
          <a:noFill/>
          <a:ln w="25400">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5579772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2897506" y="2584707"/>
            <a:ext cx="6721221" cy="2750753"/>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CheckLabel</a:t>
            </a:r>
            <a:r>
              <a:rPr lang="de-DE" sz="1625" dirty="0">
                <a:solidFill>
                  <a:srgbClr val="025249"/>
                </a:solidFill>
                <a:latin typeface="Source Code Pro Medium" charset="0"/>
                <a:ea typeface="Source Code Pro Medium" charset="0"/>
                <a:cs typeface="Source Code Pro Medium" charset="0"/>
              </a:rPr>
              <a:t>(</a:t>
            </a:r>
            <a:r>
              <a:rPr lang="de-DE" sz="1625" dirty="0" err="1">
                <a:solidFill>
                  <a:srgbClr val="025249"/>
                </a:solidFill>
                <a:latin typeface="Source Code Pro Medium" charset="0"/>
                <a:ea typeface="Source Code Pro Medium" charset="0"/>
                <a:cs typeface="Source Code Pro Medium" charset="0"/>
              </a:rPr>
              <a:t>props</a:t>
            </a:r>
            <a:r>
              <a:rPr lang="de-DE" sz="1625" dirty="0">
                <a:solidFill>
                  <a:srgbClr val="025249"/>
                </a:solidFill>
                <a:latin typeface="Source Code Pro Medium" charset="0"/>
                <a:ea typeface="Source Code Pro Medium" charset="0"/>
                <a:cs typeface="Source Code Pro Medium" charset="0"/>
              </a:rPr>
              <a:t>) {</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import</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from</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a:t>
            </a:r>
          </a:p>
          <a:p>
            <a:endParaRPr lang="de-DE" sz="1625" dirty="0" smtClean="0">
              <a:solidFill>
                <a:srgbClr val="EF7D1D"/>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CheckLabel.propTypes</a:t>
            </a:r>
            <a:r>
              <a:rPr lang="de-DE" sz="1625" dirty="0" smtClean="0">
                <a:solidFill>
                  <a:srgbClr val="EF7D1D"/>
                </a:solidFill>
                <a:latin typeface="Source Code Pro Medium" charset="0"/>
                <a:ea typeface="Source Code Pro Medium" charset="0"/>
                <a:cs typeface="Source Code Pro Medium" charset="0"/>
              </a:rPr>
              <a:t> </a:t>
            </a:r>
            <a:r>
              <a:rPr lang="de-DE" sz="1625" dirty="0">
                <a:solidFill>
                  <a:srgbClr val="EF7D1D"/>
                </a:solidFill>
                <a:latin typeface="Source Code Pro Medium" charset="0"/>
                <a:ea typeface="Source Code Pro Medium" charset="0"/>
                <a:cs typeface="Source Code Pro Medium" charset="0"/>
              </a:rPr>
              <a:t>= {</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label</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PropTypes.string.isRequired</a:t>
            </a:r>
            <a:r>
              <a:rPr lang="de-DE" sz="1625" dirty="0">
                <a:solidFill>
                  <a:srgbClr val="EF7D1D"/>
                </a:solidFill>
                <a:latin typeface="Source Code Pro Medium" charset="0"/>
                <a:ea typeface="Source Code Pro Medium" charset="0"/>
                <a:cs typeface="Source Code Pro Medium" charset="0"/>
              </a:rPr>
              <a:t>,</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checked</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PropTypes.bool</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Properties beschreiben</a:t>
            </a:r>
          </a:p>
        </p:txBody>
      </p:sp>
      <p:pic>
        <p:nvPicPr>
          <p:cNvPr id="8" name="Bild 7"/>
          <p:cNvPicPr>
            <a:picLocks noChangeAspect="1"/>
          </p:cNvPicPr>
          <p:nvPr/>
        </p:nvPicPr>
        <p:blipFill>
          <a:blip r:embed="rId4"/>
          <a:stretch>
            <a:fillRect/>
          </a:stretch>
        </p:blipFill>
        <p:spPr>
          <a:xfrm>
            <a:off x="2897506" y="5571296"/>
            <a:ext cx="6866991" cy="355512"/>
          </a:xfrm>
          <a:prstGeom prst="rect">
            <a:avLst/>
          </a:prstGeom>
        </p:spPr>
      </p:pic>
      <p:sp>
        <p:nvSpPr>
          <p:cNvPr id="10" name="Rechteck 9"/>
          <p:cNvSpPr/>
          <p:nvPr/>
        </p:nvSpPr>
        <p:spPr>
          <a:xfrm>
            <a:off x="93249" y="5508482"/>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Laufzeit</a:t>
            </a:r>
          </a:p>
        </p:txBody>
      </p:sp>
    </p:spTree>
    <p:extLst>
      <p:ext uri="{BB962C8B-B14F-4D97-AF65-F5344CB8AC3E}">
        <p14:creationId xmlns:p14="http://schemas.microsoft.com/office/powerpoint/2010/main" val="196794699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Verwenden</a:t>
            </a:r>
            <a:endParaRPr lang="de-DE" dirty="0"/>
          </a:p>
        </p:txBody>
      </p:sp>
      <p:sp>
        <p:nvSpPr>
          <p:cNvPr id="4" name="Rechteck 3"/>
          <p:cNvSpPr/>
          <p:nvPr/>
        </p:nvSpPr>
        <p:spPr>
          <a:xfrm>
            <a:off x="2987406" y="3230103"/>
            <a:ext cx="6721221" cy="2500685"/>
          </a:xfrm>
          <a:prstGeom prst="rect">
            <a:avLst/>
          </a:prstGeom>
        </p:spPr>
        <p:txBody>
          <a:bodyPr wrap="square" lIns="0" tIns="0" rIns="0" bIns="0">
            <a:spAutoFit/>
          </a:bodyPr>
          <a:lstStyle/>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41719C"/>
                </a:solidFill>
                <a:latin typeface="Source Code Pro Medium" charset="0"/>
                <a:ea typeface="Source Code Pro Medium" charset="0"/>
                <a:cs typeface="Source Code Pro Medium" charset="0"/>
              </a:rPr>
              <a:t>CheckLabelList</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return</a:t>
            </a:r>
            <a:r>
              <a:rPr lang="de-DE" sz="1625" dirty="0">
                <a:solidFill>
                  <a:srgbClr val="025249"/>
                </a:solidFill>
                <a:latin typeface="Source Code Pro" charset="0"/>
                <a:ea typeface="Source Code Pro" charset="0"/>
                <a:cs typeface="Source Code Pro" charset="0"/>
              </a:rPr>
              <a:t> &lt;div&gt; </a:t>
            </a:r>
          </a:p>
          <a:p>
            <a:r>
              <a:rPr lang="de-DE" sz="1625" dirty="0">
                <a:solidFill>
                  <a:srgbClr val="025249"/>
                </a:solidFill>
                <a:latin typeface="Source Code Pro" charset="0"/>
                <a:ea typeface="Source Code Pro" charset="0"/>
                <a:cs typeface="Source Code Pro" charset="0"/>
              </a:rPr>
              <a:t>    </a:t>
            </a:r>
            <a:r>
              <a:rPr lang="de-DE" sz="1625" dirty="0">
                <a:solidFill>
                  <a:srgbClr val="EF7D1D"/>
                </a:solidFill>
                <a:latin typeface="Source Code Pro" charset="0"/>
                <a:ea typeface="Source Code Pro" charset="0"/>
                <a:cs typeface="Source Code Pro" charset="0"/>
              </a:rPr>
              <a:t>&lt;</a:t>
            </a:r>
            <a:r>
              <a:rPr lang="de-DE" sz="1625" dirty="0" err="1">
                <a:solidFill>
                  <a:srgbClr val="EF7D1D"/>
                </a:solidFill>
                <a:latin typeface="Source Code Pro Medium" charset="0"/>
                <a:ea typeface="Source Code Pro Medium" charset="0"/>
                <a:cs typeface="Source Code Pro Medium" charset="0"/>
              </a:rPr>
              <a:t>CheckLabel</a:t>
            </a:r>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checked</a:t>
            </a:r>
            <a:r>
              <a:rPr lang="de-DE" sz="1625" dirty="0">
                <a:solidFill>
                  <a:srgbClr val="EF7D1D"/>
                </a:solidFill>
                <a:latin typeface="Source Code Pro" charset="0"/>
                <a:ea typeface="Source Code Pro" charset="0"/>
                <a:cs typeface="Source Code Pro" charset="0"/>
              </a:rPr>
              <a:t>={</a:t>
            </a:r>
            <a:r>
              <a:rPr lang="de-DE" sz="1625" dirty="0" err="1">
                <a:solidFill>
                  <a:srgbClr val="EF7D1D"/>
                </a:solidFill>
                <a:latin typeface="Source Code Pro" charset="0"/>
                <a:ea typeface="Source Code Pro" charset="0"/>
                <a:cs typeface="Source Code Pro" charset="0"/>
              </a:rPr>
              <a:t>false</a:t>
            </a:r>
            <a:r>
              <a:rPr lang="de-DE" sz="1625" dirty="0">
                <a:solidFill>
                  <a:srgbClr val="EF7D1D"/>
                </a:solidFill>
                <a:latin typeface="Source Code Pro" charset="0"/>
                <a:ea typeface="Source Code Pro" charset="0"/>
                <a:cs typeface="Source Code Pro" charset="0"/>
              </a:rPr>
              <a:t>} </a:t>
            </a:r>
          </a:p>
          <a:p>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label</a:t>
            </a:r>
            <a:r>
              <a:rPr lang="de-DE" sz="1625" dirty="0">
                <a:solidFill>
                  <a:srgbClr val="EF7D1D"/>
                </a:solidFill>
                <a:latin typeface="Source Code Pro" charset="0"/>
                <a:ea typeface="Source Code Pro" charset="0"/>
                <a:cs typeface="Source Code Pro" charset="0"/>
              </a:rPr>
              <a:t>=</a:t>
            </a:r>
            <a:r>
              <a:rPr lang="fr-FR" sz="1625" dirty="0">
                <a:solidFill>
                  <a:srgbClr val="EF7D1D"/>
                </a:solidFill>
                <a:latin typeface="Source Code Pro" charset="0"/>
                <a:ea typeface="Source Code Pro" charset="0"/>
                <a:cs typeface="Source Code Pro" charset="0"/>
              </a:rPr>
              <a:t>'At least 8 </a:t>
            </a:r>
            <a:r>
              <a:rPr lang="fr-FR" sz="1625" dirty="0" err="1">
                <a:solidFill>
                  <a:srgbClr val="EF7D1D"/>
                </a:solidFill>
                <a:latin typeface="Source Code Pro" charset="0"/>
                <a:ea typeface="Source Code Pro" charset="0"/>
                <a:cs typeface="Source Code Pro" charset="0"/>
              </a:rPr>
              <a:t>characters</a:t>
            </a:r>
            <a:r>
              <a:rPr lang="fr-FR" sz="1625" dirty="0">
                <a:solidFill>
                  <a:srgbClr val="EF7D1D"/>
                </a:solidFill>
                <a:latin typeface="Source Code Pro" charset="0"/>
                <a:ea typeface="Source Code Pro" charset="0"/>
                <a:cs typeface="Source Code Pro" charset="0"/>
              </a:rPr>
              <a:t> long' </a:t>
            </a:r>
            <a:r>
              <a:rPr lang="fr-FR" sz="1625" dirty="0" smtClean="0">
                <a:solidFill>
                  <a:srgbClr val="EF7D1D"/>
                </a:solidFill>
                <a:latin typeface="Source Code Pro" charset="0"/>
                <a:ea typeface="Source Code Pro" charset="0"/>
                <a:cs typeface="Source Code Pro" charset="0"/>
              </a:rPr>
              <a:t>/&gt;</a:t>
            </a:r>
          </a:p>
          <a:p>
            <a:endParaRPr lang="fr-FR" sz="1625" dirty="0">
              <a:solidFill>
                <a:srgbClr val="EF7D1D"/>
              </a:solidFill>
              <a:latin typeface="Source Code Pro" charset="0"/>
              <a:ea typeface="Source Code Pro" charset="0"/>
              <a:cs typeface="Source Code Pro" charset="0"/>
            </a:endParaRPr>
          </a:p>
          <a:p>
            <a:r>
              <a:rPr lang="fr-FR" sz="1625" dirty="0">
                <a:solidFill>
                  <a:srgbClr val="EF7D1D"/>
                </a:solidFill>
                <a:latin typeface="Source Code Pro" charset="0"/>
                <a:ea typeface="Source Code Pro" charset="0"/>
                <a:cs typeface="Source Code Pro" charset="0"/>
              </a:rPr>
              <a:t>    &lt;</a:t>
            </a:r>
            <a:r>
              <a:rPr lang="fr-FR" sz="1625" dirty="0" err="1">
                <a:solidFill>
                  <a:srgbClr val="EF7D1D"/>
                </a:solidFill>
                <a:latin typeface="Source Code Pro Medium" charset="0"/>
                <a:ea typeface="Source Code Pro Medium" charset="0"/>
                <a:cs typeface="Source Code Pro Medium" charset="0"/>
              </a:rPr>
              <a:t>CheckLabel</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checked</a:t>
            </a:r>
            <a:r>
              <a:rPr lang="fr-FR" sz="1625" dirty="0">
                <a:solidFill>
                  <a:srgbClr val="EF7D1D"/>
                </a:solidFill>
                <a:latin typeface="Source Code Pro" charset="0"/>
                <a:ea typeface="Source Code Pro" charset="0"/>
                <a:cs typeface="Source Code Pro" charset="0"/>
              </a:rPr>
              <a:t>={</a:t>
            </a:r>
            <a:r>
              <a:rPr lang="fr-FR" sz="1625" dirty="0" err="1">
                <a:solidFill>
                  <a:srgbClr val="EF7D1D"/>
                </a:solidFill>
                <a:latin typeface="Source Code Pro" charset="0"/>
                <a:ea typeface="Source Code Pro" charset="0"/>
                <a:cs typeface="Source Code Pro" charset="0"/>
              </a:rPr>
              <a:t>true</a:t>
            </a:r>
            <a:r>
              <a:rPr lang="fr-FR" sz="1625" dirty="0">
                <a:solidFill>
                  <a:srgbClr val="EF7D1D"/>
                </a:solidFill>
                <a:latin typeface="Source Code Pro" charset="0"/>
                <a:ea typeface="Source Code Pro" charset="0"/>
                <a:cs typeface="Source Code Pro" charset="0"/>
              </a:rPr>
              <a:t>} </a:t>
            </a:r>
          </a:p>
          <a:p>
            <a:r>
              <a:rPr lang="fr-FR" sz="1625" dirty="0">
                <a:solidFill>
                  <a:srgbClr val="EF7D1D"/>
                </a:solidFill>
                <a:latin typeface="Source Code Pro" charset="0"/>
                <a:ea typeface="Source Code Pro" charset="0"/>
                <a:cs typeface="Source Code Pro" charset="0"/>
              </a:rPr>
              <a:t>       label='</a:t>
            </a:r>
            <a:r>
              <a:rPr lang="fr-FR" sz="1625" dirty="0" err="1">
                <a:solidFill>
                  <a:srgbClr val="EF7D1D"/>
                </a:solidFill>
                <a:latin typeface="Source Code Pro" charset="0"/>
                <a:ea typeface="Source Code Pro" charset="0"/>
                <a:cs typeface="Source Code Pro" charset="0"/>
              </a:rPr>
              <a:t>Contains</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uppercase</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letters</a:t>
            </a:r>
            <a:r>
              <a:rPr lang="fr-FR" sz="1625" dirty="0">
                <a:solidFill>
                  <a:srgbClr val="EF7D1D"/>
                </a:solidFill>
                <a:latin typeface="Source Code Pro" charset="0"/>
                <a:ea typeface="Source Code Pro" charset="0"/>
                <a:cs typeface="Source Code Pro" charset="0"/>
              </a:rPr>
              <a:t>.' /&gt;</a:t>
            </a:r>
            <a:endParaRPr lang="de-DE" sz="1625" dirty="0">
              <a:solidFill>
                <a:srgbClr val="EF7D1D"/>
              </a:solidFill>
              <a:latin typeface="Source Code Pro" charset="0"/>
              <a:ea typeface="Source Code Pro" charset="0"/>
              <a:cs typeface="Source Code Pro" charset="0"/>
            </a:endParaRPr>
          </a:p>
          <a:p>
            <a:r>
              <a:rPr lang="de-DE" sz="1625" dirty="0">
                <a:solidFill>
                  <a:srgbClr val="025249"/>
                </a:solidFill>
                <a:latin typeface="Source Code Pro" charset="0"/>
                <a:ea typeface="Source Code Pro" charset="0"/>
                <a:cs typeface="Source Code Pro" charset="0"/>
              </a:rPr>
              <a:t>  &lt;/div&gt;;</a:t>
            </a:r>
          </a:p>
          <a:p>
            <a:r>
              <a:rPr lang="de-DE" sz="1625" dirty="0">
                <a:solidFill>
                  <a:srgbClr val="025249"/>
                </a:solidFill>
                <a:latin typeface="Source Code Pro" charset="0"/>
                <a:ea typeface="Source Code Pro" charset="0"/>
                <a:cs typeface="Source Code Pro" charset="0"/>
              </a:rPr>
              <a:t>}</a:t>
            </a:r>
          </a:p>
          <a:p>
            <a:endParaRPr lang="de-DE" sz="1625" dirty="0">
              <a:solidFill>
                <a:srgbClr val="025249"/>
              </a:solidFill>
              <a:latin typeface="Source Code Pro" charset="0"/>
              <a:ea typeface="Source Code Pro" charset="0"/>
              <a:cs typeface="Source Code Pro" charset="0"/>
            </a:endParaRPr>
          </a:p>
        </p:txBody>
      </p:sp>
      <p:pic>
        <p:nvPicPr>
          <p:cNvPr id="9" name="Bild 8"/>
          <p:cNvPicPr>
            <a:picLocks noChangeAspect="1"/>
          </p:cNvPicPr>
          <p:nvPr/>
        </p:nvPicPr>
        <p:blipFill>
          <a:blip r:embed="rId3"/>
          <a:stretch>
            <a:fillRect/>
          </a:stretch>
        </p:blipFill>
        <p:spPr>
          <a:xfrm>
            <a:off x="2987406" y="2028549"/>
            <a:ext cx="3931189" cy="642451"/>
          </a:xfrm>
          <a:prstGeom prst="rect">
            <a:avLst/>
          </a:prstGeom>
        </p:spPr>
      </p:pic>
      <p:sp>
        <p:nvSpPr>
          <p:cNvPr id="12" name="Inhaltsplatzhalter 6"/>
          <p:cNvSpPr txBox="1">
            <a:spLocks/>
          </p:cNvSpPr>
          <p:nvPr/>
        </p:nvSpPr>
        <p:spPr>
          <a:xfrm>
            <a:off x="855282" y="2224815"/>
            <a:ext cx="1547770"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CheckLabelList</a:t>
            </a:r>
            <a:endParaRPr lang="de-DE" sz="1050" b="1" spc="41"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flipH="1">
            <a:off x="2461948" y="2353618"/>
            <a:ext cx="362545"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V="1">
            <a:off x="2824493" y="2028549"/>
            <a:ext cx="0" cy="642451"/>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nvGrpSpPr>
          <p:cNvPr id="23" name="Gruppierung 22"/>
          <p:cNvGrpSpPr/>
          <p:nvPr/>
        </p:nvGrpSpPr>
        <p:grpSpPr>
          <a:xfrm>
            <a:off x="7026278" y="2179189"/>
            <a:ext cx="1671190" cy="341171"/>
            <a:chOff x="8562382" y="1484370"/>
            <a:chExt cx="2056849" cy="419903"/>
          </a:xfrm>
        </p:grpSpPr>
        <p:sp>
          <p:nvSpPr>
            <p:cNvPr id="17" name="Inhaltsplatzhalter 6"/>
            <p:cNvSpPr txBox="1">
              <a:spLocks/>
            </p:cNvSpPr>
            <p:nvPr/>
          </p:nvSpPr>
          <p:spPr>
            <a:xfrm>
              <a:off x="9326145" y="1574513"/>
              <a:ext cx="1293086" cy="232739"/>
            </a:xfrm>
            <a:prstGeom prst="rect">
              <a:avLst/>
            </a:prstGeom>
          </p:spPr>
          <p:txBody>
            <a:bodyPr vert="horz" lIns="0" tIns="0" rIns="0" bIns="0" rtlCol="0">
              <a:normAutofit fontScale="85000" lnSpcReduction="2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Semibold" charset="0"/>
                  <a:ea typeface="Source Sans Pro Semibold" charset="0"/>
                  <a:cs typeface="Source Sans Pro Semibold" charset="0"/>
                </a:rPr>
                <a:t>CheckLabel</a:t>
              </a:r>
              <a:endParaRPr lang="de-DE" sz="1600" b="1" spc="41" dirty="0">
                <a:solidFill>
                  <a:srgbClr val="41719C"/>
                </a:solidFill>
                <a:latin typeface="Source Sans Pro Semibold" charset="0"/>
                <a:ea typeface="Source Sans Pro Semibold" charset="0"/>
                <a:cs typeface="Source Sans Pro Semibold" charset="0"/>
              </a:endParaRPr>
            </a:p>
          </p:txBody>
        </p:sp>
        <p:grpSp>
          <p:nvGrpSpPr>
            <p:cNvPr id="18" name="Gruppieren 25"/>
            <p:cNvGrpSpPr/>
            <p:nvPr/>
          </p:nvGrpSpPr>
          <p:grpSpPr>
            <a:xfrm>
              <a:off x="8562382" y="1484370"/>
              <a:ext cx="325485" cy="419903"/>
              <a:chOff x="7456115" y="1392211"/>
              <a:chExt cx="223107" cy="419903"/>
            </a:xfrm>
          </p:grpSpPr>
          <p:cxnSp>
            <p:nvCxnSpPr>
              <p:cNvPr id="20" name="Gerade Verbindung 10"/>
              <p:cNvCxnSpPr/>
              <p:nvPr/>
            </p:nvCxnSpPr>
            <p:spPr>
              <a:xfrm flipH="1">
                <a:off x="7456116" y="1392211"/>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7679221" y="1392211"/>
                <a:ext cx="0" cy="419437"/>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flipH="1">
                <a:off x="7456115" y="1812114"/>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cxnSp>
          <p:nvCxnSpPr>
            <p:cNvPr id="19" name="Gerade Verbindung 10"/>
            <p:cNvCxnSpPr/>
            <p:nvPr/>
          </p:nvCxnSpPr>
          <p:spPr>
            <a:xfrm flipH="1">
              <a:off x="8887866" y="1694321"/>
              <a:ext cx="325484"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sp>
        <p:nvSpPr>
          <p:cNvPr id="15" name="Rechteck 14"/>
          <p:cNvSpPr/>
          <p:nvPr/>
        </p:nvSpPr>
        <p:spPr>
          <a:xfrm>
            <a:off x="906049" y="1030605"/>
            <a:ext cx="5761451" cy="400110"/>
          </a:xfrm>
          <a:prstGeom prst="rect">
            <a:avLst/>
          </a:prstGeom>
        </p:spPr>
        <p:txBody>
          <a:bodyPr wrap="square">
            <a:spAutoFit/>
          </a:bodyPr>
          <a:lstStyle/>
          <a:p>
            <a:pPr marL="285750" indent="-285750">
              <a:buFont typeface="Arial" charset="0"/>
              <a:buChar char="•"/>
            </a:pPr>
            <a:r>
              <a:rPr lang="de-DE" sz="2000" b="1" dirty="0" smtClean="0">
                <a:solidFill>
                  <a:srgbClr val="025249"/>
                </a:solidFill>
                <a:latin typeface="Source Sans Pro Semibold" charset="0"/>
                <a:ea typeface="Source Sans Pro Semibold" charset="0"/>
                <a:cs typeface="Source Sans Pro Semibold" charset="0"/>
              </a:rPr>
              <a:t>Komponenten sind </a:t>
            </a:r>
            <a:r>
              <a:rPr lang="de-DE" sz="2000" b="1" dirty="0" smtClean="0">
                <a:solidFill>
                  <a:srgbClr val="EF7D1D"/>
                </a:solidFill>
                <a:latin typeface="Source Sans Pro Semibold" charset="0"/>
                <a:ea typeface="Source Sans Pro Semibold" charset="0"/>
                <a:cs typeface="Source Sans Pro Semibold" charset="0"/>
              </a:rPr>
              <a:t>zusammensetzbar</a:t>
            </a:r>
            <a:endParaRPr lang="de-DE" sz="20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72155389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a:t>
            </a:r>
            <a:r>
              <a:rPr lang="en-US" sz="1625" dirty="0">
                <a:solidFill>
                  <a:srgbClr val="EF7D1D"/>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return &lt;div&gt;</a:t>
            </a:r>
          </a:p>
          <a:p>
            <a:endParaRPr lang="en-US" sz="1625" dirty="0" smtClean="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 . . .</a:t>
            </a:r>
          </a:p>
          <a:p>
            <a:endParaRPr lang="en-US" sz="1625" dirty="0">
              <a:solidFill>
                <a:srgbClr val="025249"/>
              </a:solidFill>
              <a:latin typeface="Source Code Pro Medium" charset="0"/>
              <a:ea typeface="Source Code Pro Medium" charset="0"/>
              <a:cs typeface="Source Code Pro Medium" charset="0"/>
            </a:endParaRPr>
          </a:p>
          <a:p>
            <a:endParaRPr lang="en-US" sz="1625" dirty="0" smtClean="0">
              <a:solidFill>
                <a:srgbClr val="025249"/>
              </a:solidFill>
              <a:latin typeface="Source Code Pro Medium" charset="0"/>
              <a:ea typeface="Source Code Pro Medium" charset="0"/>
              <a:cs typeface="Source Code Pro Medium" charset="0"/>
            </a:endParaRPr>
          </a:p>
          <a:p>
            <a:endParaRPr lang="en-US" sz="1625" dirty="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&lt;/</a:t>
            </a:r>
            <a:r>
              <a:rPr lang="en-US" sz="1625" dirty="0">
                <a:solidFill>
                  <a:srgbClr val="025249"/>
                </a:solidFill>
                <a:latin typeface="Source Code Pro Medium" charset="0"/>
                <a:ea typeface="Source Code Pro Medium" charset="0"/>
                <a:cs typeface="Source Code Pro Medium" charset="0"/>
              </a:rPr>
              <a: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2259309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(props) {</a:t>
            </a:r>
          </a:p>
          <a:p>
            <a:r>
              <a:rPr lang="en-US" sz="1625" dirty="0">
                <a:solidFill>
                  <a:srgbClr val="025249"/>
                </a:solidFill>
                <a:latin typeface="Source Code Pro Medium" charset="0"/>
                <a:ea typeface="Source Code Pro Medium" charset="0"/>
                <a:cs typeface="Source Code Pro Medium" charset="0"/>
              </a:rPr>
              <a:t>  return &lt;div&gt;</a:t>
            </a: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props.checks.map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a:t>
            </a:r>
            <a:endParaRPr lang="en-US" sz="1625" dirty="0" smtClean="0">
              <a:solidFill>
                <a:srgbClr val="EF7D1D"/>
              </a:solidFill>
              <a:latin typeface="Source Code Pro Medium" charset="0"/>
              <a:ea typeface="Source Code Pro Medium" charset="0"/>
              <a:cs typeface="Source Code Pro Medium" charset="0"/>
            </a:endParaRPr>
          </a:p>
          <a:p>
            <a:r>
              <a:rPr lang="en-US" sz="1625" dirty="0">
                <a:solidFill>
                  <a:srgbClr val="EF7D1D"/>
                </a:solidFill>
                <a:latin typeface="Source Code Pro Medium" charset="0"/>
                <a:ea typeface="Source Code Pro Medium" charset="0"/>
                <a:cs typeface="Source Code Pro Medium" charset="0"/>
              </a:rPr>
              <a:t> </a:t>
            </a:r>
            <a:r>
              <a:rPr lang="en-US" sz="1625" dirty="0" smtClean="0">
                <a:solidFill>
                  <a:srgbClr val="EF7D1D"/>
                </a:solidFill>
                <a:latin typeface="Source Code Pro Medium" charset="0"/>
                <a:ea typeface="Source Code Pro Medium" charset="0"/>
                <a:cs typeface="Source Code Pro Medium" charset="0"/>
              </a:rPr>
              <a:t>                                label</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checked={</a:t>
            </a:r>
            <a:r>
              <a:rPr lang="en-US" sz="1625" dirty="0" err="1">
                <a:solidFill>
                  <a:srgbClr val="EF7D1D"/>
                </a:solidFill>
                <a:latin typeface="Source Code Pro Medium" charset="0"/>
                <a:ea typeface="Source Code Pro Medium" charset="0"/>
                <a:cs typeface="Source Code Pro Medium" charset="0"/>
              </a:rPr>
              <a:t>c.checked</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key={</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 /&gt;)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&lt;/div&gt;;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153014508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Komponenten Klassen</a:t>
            </a:r>
            <a:endParaRPr lang="de-DE" dirty="0"/>
          </a:p>
        </p:txBody>
      </p:sp>
      <p:sp>
        <p:nvSpPr>
          <p:cNvPr id="4" name="Rechteck 3"/>
          <p:cNvSpPr/>
          <p:nvPr/>
        </p:nvSpPr>
        <p:spPr>
          <a:xfrm>
            <a:off x="2753869" y="1552684"/>
            <a:ext cx="7152132" cy="4001095"/>
          </a:xfrm>
          <a:prstGeom prst="rect">
            <a:avLst/>
          </a:prstGeom>
        </p:spPr>
        <p:txBody>
          <a:bodyPr wrap="square" lIns="0" tIns="0" rIns="0" bIns="0">
            <a:spAutoFit/>
          </a:bodyPr>
          <a:lstStyle/>
          <a:p>
            <a:r>
              <a:rPr lang="en-US" sz="1625" dirty="0">
                <a:solidFill>
                  <a:srgbClr val="EF7D1D"/>
                </a:solidFill>
                <a:latin typeface="Source Code Pro Medium" charset="0"/>
                <a:ea typeface="Source Code Pro Medium" charset="0"/>
                <a:cs typeface="Source Code Pro Medium" charset="0"/>
              </a:rPr>
              <a:t>class </a:t>
            </a:r>
            <a:r>
              <a:rPr lang="en-US" sz="1625" dirty="0" err="1">
                <a:solidFill>
                  <a:srgbClr val="EF7D1D"/>
                </a:solidFill>
                <a:latin typeface="Source Code Pro Medium" charset="0"/>
                <a:ea typeface="Source Code Pro Medium" charset="0"/>
                <a:cs typeface="Source Code Pro Medium" charset="0"/>
              </a:rPr>
              <a:t>CheckLabelList</a:t>
            </a:r>
            <a:r>
              <a:rPr lang="en-US" sz="1625" dirty="0">
                <a:solidFill>
                  <a:srgbClr val="EF7D1D"/>
                </a:solidFill>
                <a:latin typeface="Source Code Pro Medium" charset="0"/>
                <a:ea typeface="Source Code Pro Medium" charset="0"/>
                <a:cs typeface="Source Code Pro Medium" charset="0"/>
              </a:rPr>
              <a:t> extends </a:t>
            </a:r>
            <a:r>
              <a:rPr lang="en-US" sz="1625" dirty="0" err="1">
                <a:solidFill>
                  <a:srgbClr val="EF7D1D"/>
                </a:solidFill>
                <a:latin typeface="Source Code Pro Medium" charset="0"/>
                <a:ea typeface="Source Code Pro Medium" charset="0"/>
                <a:cs typeface="Source Code Pro Medium" charset="0"/>
              </a:rPr>
              <a:t>React.Component</a:t>
            </a:r>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constructor(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 </a:t>
            </a:r>
          </a:p>
          <a:p>
            <a:r>
              <a:rPr lang="en-US" sz="1625" dirty="0">
                <a:solidFill>
                  <a:srgbClr val="025249"/>
                </a:solidFill>
                <a:latin typeface="Source Code Pro Medium" charset="0"/>
                <a:ea typeface="Source Code Pro Medium" charset="0"/>
                <a:cs typeface="Source Code Pro Medium" charset="0"/>
              </a:rPr>
              <a:t>    super(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a:t>
            </a:r>
          </a:p>
          <a:p>
            <a:r>
              <a:rPr lang="en-US" sz="1625" dirty="0">
                <a:solidFill>
                  <a:srgbClr val="025249"/>
                </a:solidFill>
                <a:latin typeface="Source Code Pro Medium" charset="0"/>
                <a:ea typeface="Source Code Pro Medium" charset="0"/>
                <a:cs typeface="Source Code Pro Medium" charset="0"/>
              </a:rPr>
              <a:t>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componentDidMount</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componentWillReceiveProps</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shouldComponentUpdate</a:t>
            </a:r>
            <a:r>
              <a:rPr lang="en-US" sz="1625" dirty="0">
                <a:solidFill>
                  <a:srgbClr val="025249"/>
                </a:solidFill>
                <a:latin typeface="Source Code Pro Medium" charset="0"/>
                <a:ea typeface="Source Code Pro Medium" charset="0"/>
                <a:cs typeface="Source Code Pro Medium" charset="0"/>
              </a:rPr>
              <a:t>() { . . .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render() {</a:t>
            </a:r>
          </a:p>
          <a:p>
            <a:r>
              <a:rPr lang="en-US" sz="1625" dirty="0">
                <a:solidFill>
                  <a:srgbClr val="EF7D1D"/>
                </a:solidFill>
                <a:latin typeface="Source Code Pro Medium" charset="0"/>
                <a:ea typeface="Source Code Pro Medium" charset="0"/>
                <a:cs typeface="Source Code Pro Medium" charset="0"/>
              </a:rPr>
              <a:t>    return &lt;div&gt;</a:t>
            </a:r>
          </a:p>
          <a:p>
            <a:r>
              <a:rPr lang="en-US" sz="1625" dirty="0">
                <a:solidFill>
                  <a:srgbClr val="EF7D1D"/>
                </a:solidFill>
                <a:latin typeface="Source Code Pro Medium" charset="0"/>
                <a:ea typeface="Source Code Pro Medium" charset="0"/>
                <a:cs typeface="Source Code Pro Medium" charset="0"/>
              </a:rPr>
              <a:t>      {</a:t>
            </a:r>
            <a:r>
              <a:rPr lang="en-US" sz="1625" dirty="0" err="1">
                <a:solidFill>
                  <a:srgbClr val="41719C"/>
                </a:solidFill>
                <a:latin typeface="Source Code Pro Medium" charset="0"/>
                <a:ea typeface="Source Code Pro Medium" charset="0"/>
                <a:cs typeface="Source Code Pro Medium" charset="0"/>
              </a:rPr>
              <a:t>this.props</a:t>
            </a:r>
            <a:r>
              <a:rPr lang="en-US" sz="1625" dirty="0" err="1">
                <a:solidFill>
                  <a:srgbClr val="EF7D1D"/>
                </a:solidFill>
                <a:latin typeface="Source Code Pro Medium" charset="0"/>
                <a:ea typeface="Source Code Pro Medium" charset="0"/>
                <a:cs typeface="Source Code Pro Medium" charset="0"/>
              </a:rPr>
              <a:t>.checks.map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 . ./&gt;)}</a:t>
            </a:r>
          </a:p>
          <a:p>
            <a:r>
              <a:rPr lang="en-US" sz="1625" dirty="0">
                <a:solidFill>
                  <a:srgbClr val="EF7D1D"/>
                </a:solidFill>
                <a:latin typeface="Source Code Pro Medium" charset="0"/>
                <a:ea typeface="Source Code Pro Medium" charset="0"/>
                <a:cs typeface="Source Code Pro Medium" charset="0"/>
              </a:rPr>
              <a:t>   &lt;/div&gt;;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EF7D1D"/>
                </a:solidFill>
                <a:latin typeface="Source Code Pro Medium" charset="0"/>
                <a:ea typeface="Source Code Pro Medium" charset="0"/>
                <a:cs typeface="Source Code Pro Medium" charset="0"/>
              </a:rPr>
              <a:t>}</a:t>
            </a:r>
          </a:p>
          <a:p>
            <a:endParaRPr lang="en-US" sz="1625" dirty="0">
              <a:solidFill>
                <a:srgbClr val="EF7D1D"/>
              </a:solidFill>
              <a:latin typeface="Source Code Pro Medium" charset="0"/>
              <a:ea typeface="Source Code Pro Medium" charset="0"/>
              <a:cs typeface="Source Code Pro Medium" charset="0"/>
            </a:endParaRPr>
          </a:p>
        </p:txBody>
      </p:sp>
      <p:sp>
        <p:nvSpPr>
          <p:cNvPr id="7" name="Rechteck 6"/>
          <p:cNvSpPr/>
          <p:nvPr/>
        </p:nvSpPr>
        <p:spPr>
          <a:xfrm>
            <a:off x="73437" y="1532872"/>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ECMAScript</a:t>
            </a:r>
            <a:r>
              <a:rPr lang="de-DE" sz="1300" b="1" dirty="0">
                <a:solidFill>
                  <a:srgbClr val="025249"/>
                </a:solidFill>
                <a:latin typeface="Source Sans Pro Semibold" charset="0"/>
                <a:ea typeface="Source Sans Pro Semibold" charset="0"/>
                <a:cs typeface="Source Sans Pro Semibold" charset="0"/>
              </a:rPr>
              <a:t> 2015 Klasse</a:t>
            </a:r>
          </a:p>
        </p:txBody>
      </p:sp>
      <p:sp>
        <p:nvSpPr>
          <p:cNvPr id="8" name="Rechteck 7"/>
          <p:cNvSpPr/>
          <p:nvPr/>
        </p:nvSpPr>
        <p:spPr>
          <a:xfrm>
            <a:off x="73437" y="1820374"/>
            <a:ext cx="2442687" cy="492443"/>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smtClean="0">
                <a:solidFill>
                  <a:srgbClr val="025249"/>
                </a:solidFill>
                <a:latin typeface="Source Sans Pro Semibold" charset="0"/>
                <a:ea typeface="Source Sans Pro Semibold" charset="0"/>
                <a:cs typeface="Source Sans Pro Semibold" charset="0"/>
              </a:rPr>
              <a:t>Konstruktor</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73437" y="3037448"/>
            <a:ext cx="2442687" cy="492443"/>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Lifecycle</a:t>
            </a:r>
            <a:r>
              <a:rPr lang="de-DE" sz="1300" b="1" dirty="0">
                <a:solidFill>
                  <a:srgbClr val="025249"/>
                </a:solidFill>
                <a:latin typeface="Source Sans Pro Semibold" charset="0"/>
                <a:ea typeface="Source Sans Pro Semibold" charset="0"/>
                <a:cs typeface="Source Sans Pro Semibold" charset="0"/>
              </a:rPr>
              <a:t> </a:t>
            </a:r>
            <a:r>
              <a:rPr lang="de-DE" sz="1300" b="1" dirty="0" smtClean="0">
                <a:solidFill>
                  <a:srgbClr val="025249"/>
                </a:solidFill>
                <a:latin typeface="Source Sans Pro Semibold" charset="0"/>
                <a:ea typeface="Source Sans Pro Semibold" charset="0"/>
                <a:cs typeface="Source Sans Pro Semibold" charset="0"/>
              </a:rPr>
              <a:t>Methoden</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1" name="Rechteck 10"/>
          <p:cNvSpPr/>
          <p:nvPr/>
        </p:nvSpPr>
        <p:spPr>
          <a:xfrm>
            <a:off x="73437" y="3795257"/>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Render</a:t>
            </a:r>
            <a:r>
              <a:rPr lang="de-DE" sz="1300" b="1" dirty="0">
                <a:solidFill>
                  <a:srgbClr val="025249"/>
                </a:solidFill>
                <a:latin typeface="Source Sans Pro Semibold" charset="0"/>
                <a:ea typeface="Source Sans Pro Semibold" charset="0"/>
                <a:cs typeface="Source Sans Pro Semibold" charset="0"/>
              </a:rPr>
              <a:t>-Methode (</a:t>
            </a:r>
            <a:r>
              <a:rPr lang="de-DE" sz="1300" b="1" dirty="0" err="1">
                <a:solidFill>
                  <a:srgbClr val="025249"/>
                </a:solidFill>
                <a:latin typeface="Source Sans Pro Semibold" charset="0"/>
                <a:ea typeface="Source Sans Pro Semibold" charset="0"/>
                <a:cs typeface="Source Sans Pro Semibold" charset="0"/>
              </a:rPr>
              <a:t>pflicht</a:t>
            </a:r>
            <a:r>
              <a:rPr lang="de-DE" sz="1300" b="1" dirty="0">
                <a:solidFill>
                  <a:srgbClr val="025249"/>
                </a:solidFill>
                <a:latin typeface="Source Sans Pro Semibold" charset="0"/>
                <a:ea typeface="Source Sans Pro Semibold" charset="0"/>
                <a:cs typeface="Source Sans Pro Semibold" charset="0"/>
              </a:rPr>
              <a:t>)</a:t>
            </a:r>
          </a:p>
        </p:txBody>
      </p:sp>
      <p:sp>
        <p:nvSpPr>
          <p:cNvPr id="12" name="Rechteck 11"/>
          <p:cNvSpPr/>
          <p:nvPr/>
        </p:nvSpPr>
        <p:spPr>
          <a:xfrm>
            <a:off x="73437" y="4277991"/>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err="1">
                <a:solidFill>
                  <a:srgbClr val="025249"/>
                </a:solidFill>
                <a:latin typeface="Source Code Pro" charset="0"/>
                <a:ea typeface="Source Code Pro" charset="0"/>
                <a:cs typeface="Source Code Pro" charset="0"/>
              </a:rPr>
              <a:t>props</a:t>
            </a:r>
            <a:r>
              <a:rPr lang="de-DE" sz="1300" b="1" dirty="0">
                <a:solidFill>
                  <a:srgbClr val="025249"/>
                </a:solidFill>
                <a:latin typeface="Source Sans Pro Semibold" charset="0"/>
                <a:ea typeface="Source Sans Pro Semibold" charset="0"/>
                <a:cs typeface="Source Sans Pro Semibold" charset="0"/>
              </a:rPr>
              <a:t> Objekt</a:t>
            </a:r>
          </a:p>
        </p:txBody>
      </p:sp>
    </p:spTree>
    <p:extLst>
      <p:ext uri="{BB962C8B-B14F-4D97-AF65-F5344CB8AC3E}">
        <p14:creationId xmlns:p14="http://schemas.microsoft.com/office/powerpoint/2010/main" val="5555533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Textfeld 2"/>
          <p:cNvSpPr txBox="1"/>
          <p:nvPr/>
        </p:nvSpPr>
        <p:spPr>
          <a:xfrm>
            <a:off x="2868134" y="420867"/>
            <a:ext cx="4169731" cy="2123658"/>
          </a:xfrm>
          <a:prstGeom prst="rect">
            <a:avLst/>
          </a:prstGeom>
          <a:noFill/>
        </p:spPr>
        <p:txBody>
          <a:bodyPr wrap="none" rtlCol="0">
            <a:spAutoFit/>
          </a:bodyPr>
          <a:lstStyle/>
          <a:p>
            <a:pPr algn="ctr"/>
            <a:r>
              <a:rPr lang="de-DE" sz="3600" b="1" dirty="0" smtClean="0">
                <a:solidFill>
                  <a:srgbClr val="36544F"/>
                </a:solidFill>
                <a:latin typeface="Source Sans Pro" charset="0"/>
                <a:ea typeface="Source Sans Pro" charset="0"/>
                <a:cs typeface="Source Sans Pro" charset="0"/>
              </a:rPr>
              <a:t>NILS HARTMANN</a:t>
            </a:r>
          </a:p>
          <a:p>
            <a:pPr algn="ctr"/>
            <a:r>
              <a:rPr lang="de-DE" sz="2400" b="1" dirty="0" smtClean="0">
                <a:solidFill>
                  <a:srgbClr val="025249"/>
                </a:solidFill>
                <a:latin typeface="Source Sans Pro" charset="0"/>
                <a:ea typeface="Source Sans Pro" charset="0"/>
                <a:cs typeface="Source Sans Pro" charset="0"/>
              </a:rPr>
              <a:t>Programmierer aus Hamburg</a:t>
            </a:r>
          </a:p>
          <a:p>
            <a:pPr algn="ctr"/>
            <a:endParaRPr lang="de-DE" sz="2400" b="1" dirty="0" smtClean="0">
              <a:solidFill>
                <a:srgbClr val="41719C"/>
              </a:solidFill>
              <a:latin typeface="Source Sans Pro" charset="0"/>
              <a:ea typeface="Source Sans Pro" charset="0"/>
              <a:cs typeface="Source Sans Pro" charset="0"/>
            </a:endParaRPr>
          </a:p>
          <a:p>
            <a:pPr algn="ctr"/>
            <a:r>
              <a:rPr lang="de-DE" sz="2400" b="1" dirty="0" smtClean="0">
                <a:solidFill>
                  <a:srgbClr val="41719C"/>
                </a:solidFill>
                <a:latin typeface="Source Sans Pro" charset="0"/>
                <a:ea typeface="Source Sans Pro" charset="0"/>
                <a:cs typeface="Source Sans Pro" charset="0"/>
              </a:rPr>
              <a:t>JavaScript, Java</a:t>
            </a:r>
          </a:p>
          <a:p>
            <a:pPr algn="ctr"/>
            <a:r>
              <a:rPr lang="de-DE" sz="2400" b="1" dirty="0" smtClean="0">
                <a:solidFill>
                  <a:srgbClr val="41719C"/>
                </a:solidFill>
                <a:latin typeface="Source Sans Pro" charset="0"/>
                <a:ea typeface="Source Sans Pro" charset="0"/>
                <a:cs typeface="Source Sans Pro" charset="0"/>
              </a:rPr>
              <a:t>Trainings und Workshops</a:t>
            </a:r>
            <a:endParaRPr lang="de-DE" sz="3200" b="1" dirty="0" smtClean="0">
              <a:solidFill>
                <a:srgbClr val="36544F"/>
              </a:solidFill>
              <a:latin typeface="Source Sans Pro" charset="0"/>
              <a:ea typeface="Source Sans Pro" charset="0"/>
              <a:cs typeface="Source Sans Pro" charset="0"/>
            </a:endParaRPr>
          </a:p>
        </p:txBody>
      </p:sp>
      <p:pic>
        <p:nvPicPr>
          <p:cNvPr id="5" name="Bild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3558" y="2869681"/>
            <a:ext cx="1916330" cy="2784412"/>
          </a:xfrm>
          <a:prstGeom prst="rect">
            <a:avLst/>
          </a:prstGeom>
          <a:ln>
            <a:solidFill>
              <a:srgbClr val="36544F"/>
            </a:solidFill>
          </a:ln>
          <a:effectLst>
            <a:outerShdw blurRad="50800" dist="88900" dir="2700000" algn="tl" rotWithShape="0">
              <a:srgbClr val="025249">
                <a:alpha val="40000"/>
              </a:srgbClr>
            </a:outerShdw>
          </a:effectLst>
        </p:spPr>
      </p:pic>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von Komponenten</a:t>
            </a:r>
            <a:endParaRPr lang="de-DE" dirty="0"/>
          </a:p>
        </p:txBody>
      </p:sp>
      <p:sp>
        <p:nvSpPr>
          <p:cNvPr id="3" name="Textfeld 2"/>
          <p:cNvSpPr txBox="1"/>
          <p:nvPr/>
        </p:nvSpPr>
        <p:spPr>
          <a:xfrm>
            <a:off x="564641" y="1554290"/>
            <a:ext cx="8952845" cy="4993675"/>
          </a:xfrm>
          <a:prstGeom prst="rect">
            <a:avLst/>
          </a:prstGeom>
          <a:noFill/>
        </p:spPr>
        <p:txBody>
          <a:bodyPr wrap="square" rtlCol="0">
            <a:spAutoFit/>
          </a:bodyPr>
          <a:lstStyle/>
          <a:p>
            <a:r>
              <a:rPr lang="de-DE" sz="2275" b="1" dirty="0" smtClean="0">
                <a:solidFill>
                  <a:srgbClr val="EF7D1D"/>
                </a:solidFill>
                <a:latin typeface="Source Sans Pro Semibold" charset="0"/>
                <a:ea typeface="Source Sans Pro Semibold" charset="0"/>
                <a:cs typeface="Source Sans Pro Semibold" charset="0"/>
              </a:rPr>
              <a:t>Zustand </a:t>
            </a:r>
            <a:r>
              <a:rPr lang="de-DE" sz="2275" b="1" dirty="0">
                <a:solidFill>
                  <a:srgbClr val="EF7D1D"/>
                </a:solidFill>
                <a:latin typeface="Source Sans Pro Semibold" charset="0"/>
                <a:ea typeface="Source Sans Pro Semibold" charset="0"/>
                <a:cs typeface="Source Sans Pro Semibold" charset="0"/>
              </a:rPr>
              <a:t>(„</a:t>
            </a:r>
            <a:r>
              <a:rPr lang="de-DE" sz="2275" b="1" dirty="0" err="1">
                <a:solidFill>
                  <a:srgbClr val="EF7D1D"/>
                </a:solidFill>
                <a:latin typeface="Source Sans Pro Semibold" charset="0"/>
                <a:ea typeface="Source Sans Pro Semibold" charset="0"/>
                <a:cs typeface="Source Sans Pro Semibold" charset="0"/>
              </a:rPr>
              <a:t>state</a:t>
            </a:r>
            <a:r>
              <a:rPr lang="de-DE" sz="2275" b="1" dirty="0" smtClean="0">
                <a:solidFill>
                  <a:srgbClr val="EF7D1D"/>
                </a:solidFill>
                <a:latin typeface="Source Sans Pro Semibold" charset="0"/>
                <a:ea typeface="Source Sans Pro Semibold" charset="0"/>
                <a:cs typeface="Source Sans Pro Semibold" charset="0"/>
              </a:rPr>
              <a:t>“)</a:t>
            </a:r>
            <a:r>
              <a:rPr lang="de-DE" sz="2275" b="1" dirty="0" smtClean="0">
                <a:solidFill>
                  <a:srgbClr val="025249"/>
                </a:solidFill>
                <a:latin typeface="Source Sans Pro Semibold" charset="0"/>
                <a:ea typeface="Source Sans Pro Semibold" charset="0"/>
                <a:cs typeface="Source Sans Pro Semibold" charset="0"/>
              </a:rPr>
              <a:t>: Komponenten-intern</a:t>
            </a:r>
            <a:endParaRPr lang="de-DE" sz="2275" b="1" dirty="0">
              <a:solidFill>
                <a:srgbClr val="025249"/>
              </a:solidFill>
              <a:latin typeface="Source Sans Pro Semibold" charset="0"/>
              <a:ea typeface="Source Sans Pro Semibold" charset="0"/>
              <a:cs typeface="Source Sans Pro Semibold"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Beispiel: Inhalt von Eingabefeld, Antwort vom Server</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Objekt mit </a:t>
            </a:r>
            <a:r>
              <a:rPr lang="de-DE" sz="2275" dirty="0" smtClean="0">
                <a:solidFill>
                  <a:srgbClr val="EF7D1D"/>
                </a:solidFill>
                <a:latin typeface="Source Sans Pro" charset="0"/>
                <a:ea typeface="Source Sans Pro" charset="0"/>
                <a:cs typeface="Source Sans Pro" charset="0"/>
              </a:rPr>
              <a:t>Key-Value-Paaren</a:t>
            </a:r>
            <a:endParaRPr lang="de-DE" sz="2275" dirty="0">
              <a:solidFill>
                <a:srgbClr val="EF7D1D"/>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a:t>
            </a:r>
            <a:r>
              <a:rPr lang="de-DE" sz="2275" dirty="0">
                <a:solidFill>
                  <a:srgbClr val="025249"/>
                </a:solidFill>
                <a:latin typeface="Source Sans Pro" charset="0"/>
                <a:ea typeface="Source Sans Pro" charset="0"/>
                <a:cs typeface="Source Sans Pro" charset="0"/>
              </a:rPr>
              <a:t>über </a:t>
            </a:r>
            <a:r>
              <a:rPr lang="de-DE" sz="2275" dirty="0" err="1">
                <a:solidFill>
                  <a:srgbClr val="EF7D1D"/>
                </a:solidFill>
                <a:latin typeface="Source Sans Pro" charset="0"/>
                <a:ea typeface="Source Sans Pro" charset="0"/>
                <a:cs typeface="Source Sans Pro" charset="0"/>
              </a:rPr>
              <a:t>this.state</a:t>
            </a:r>
            <a:r>
              <a:rPr lang="de-DE" sz="2275" dirty="0">
                <a:solidFill>
                  <a:srgbClr val="EF7D1D"/>
                </a:solidFill>
                <a:latin typeface="Source Sans Pro" charset="0"/>
                <a:ea typeface="Source Sans Pro" charset="0"/>
                <a:cs typeface="Source Sans Pro" charset="0"/>
              </a:rPr>
              <a:t> / </a:t>
            </a:r>
            <a:r>
              <a:rPr lang="de-DE" sz="2275" dirty="0" err="1">
                <a:solidFill>
                  <a:srgbClr val="EF7D1D"/>
                </a:solidFill>
                <a:latin typeface="Source Sans Pro" charset="0"/>
                <a:ea typeface="Source Sans Pro" charset="0"/>
                <a:cs typeface="Source Sans Pro" charset="0"/>
              </a:rPr>
              <a:t>this.setState</a:t>
            </a:r>
            <a:r>
              <a:rPr lang="de-DE" sz="2275" dirty="0">
                <a:solidFill>
                  <a:srgbClr val="EF7D1D"/>
                </a:solidFill>
                <a:latin typeface="Source Sans Pro" charset="0"/>
                <a:ea typeface="Source Sans Pro" charset="0"/>
                <a:cs typeface="Source Sans Pro" charset="0"/>
              </a:rPr>
              <a:t>()</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Nur in </a:t>
            </a:r>
            <a:r>
              <a:rPr lang="de-DE" sz="2275" dirty="0" smtClean="0">
                <a:solidFill>
                  <a:srgbClr val="EF7D1D"/>
                </a:solidFill>
                <a:latin typeface="Source Sans Pro" charset="0"/>
                <a:ea typeface="Source Sans Pro" charset="0"/>
                <a:cs typeface="Source Sans Pro" charset="0"/>
              </a:rPr>
              <a:t>Komponenten-Klassen</a:t>
            </a:r>
            <a:r>
              <a:rPr lang="de-DE" sz="2275" dirty="0" smtClean="0">
                <a:solidFill>
                  <a:srgbClr val="025249"/>
                </a:solidFill>
                <a:latin typeface="Source Sans Pro" charset="0"/>
                <a:ea typeface="Source Sans Pro" charset="0"/>
                <a:cs typeface="Source Sans Pro" charset="0"/>
              </a:rPr>
              <a:t> verfügbar</a:t>
            </a:r>
          </a:p>
          <a:p>
            <a:pPr marL="232172" indent="-232172">
              <a:buFont typeface="Arial" charset="0"/>
              <a:buChar char="•"/>
            </a:pPr>
            <a:r>
              <a:rPr lang="de-DE" sz="2275" b="1" dirty="0" err="1" smtClean="0">
                <a:solidFill>
                  <a:srgbClr val="EF7D1D"/>
                </a:solidFill>
                <a:latin typeface="Source Sans Pro Semibold" charset="0"/>
                <a:ea typeface="Source Sans Pro Semibold" charset="0"/>
                <a:cs typeface="Source Sans Pro Semibold" charset="0"/>
              </a:rPr>
              <a:t>this.setState</a:t>
            </a:r>
            <a:r>
              <a:rPr lang="de-DE" sz="2275" b="1" dirty="0">
                <a:solidFill>
                  <a:srgbClr val="EF7D1D"/>
                </a:solidFill>
                <a:latin typeface="Source Sans Pro Semibold" charset="0"/>
                <a:ea typeface="Source Sans Pro Semibold" charset="0"/>
                <a:cs typeface="Source Sans Pro Semibold" charset="0"/>
              </a:rPr>
              <a:t>() triggert erneutes </a:t>
            </a:r>
            <a:r>
              <a:rPr lang="de-DE" sz="2275" b="1" dirty="0" smtClean="0">
                <a:solidFill>
                  <a:srgbClr val="EF7D1D"/>
                </a:solidFill>
                <a:latin typeface="Source Sans Pro Semibold" charset="0"/>
                <a:ea typeface="Source Sans Pro Semibold" charset="0"/>
                <a:cs typeface="Source Sans Pro Semibold" charset="0"/>
              </a:rPr>
              <a:t>Rendern</a:t>
            </a:r>
            <a:r>
              <a:rPr lang="de-DE" sz="2275" b="1" dirty="0" smtClean="0">
                <a:solidFill>
                  <a:srgbClr val="025249"/>
                </a:solidFill>
                <a:latin typeface="Source Sans Pro Semibold" charset="0"/>
                <a:ea typeface="Source Sans Pro Semibold" charset="0"/>
                <a:cs typeface="Source Sans Pro Semibold" charset="0"/>
              </a:rPr>
              <a:t> </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auch alle Unterkomponenten</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Kein 2-Wege-Databinding</a:t>
            </a:r>
          </a:p>
          <a:p>
            <a:endParaRPr lang="de-DE" sz="2275" b="1" dirty="0" smtClean="0">
              <a:solidFill>
                <a:srgbClr val="EF7D1D"/>
              </a:solidFill>
              <a:latin typeface="Source Sans Pro Semibold" charset="0"/>
              <a:ea typeface="Source Sans Pro Semibold" charset="0"/>
              <a:cs typeface="Source Sans Pro Semibold" charset="0"/>
            </a:endParaRPr>
          </a:p>
          <a:p>
            <a:r>
              <a:rPr lang="de-DE" sz="2275" b="1" dirty="0" smtClean="0">
                <a:solidFill>
                  <a:srgbClr val="EF7D1D"/>
                </a:solidFill>
                <a:latin typeface="Source Sans Pro Semibold" charset="0"/>
                <a:ea typeface="Source Sans Pro Semibold" charset="0"/>
                <a:cs typeface="Source Sans Pro Semibold" charset="0"/>
              </a:rPr>
              <a:t>Zum Vergleich: Properties</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Von außen übergeben</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Unveränderlich</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über </a:t>
            </a:r>
            <a:r>
              <a:rPr lang="de-DE" sz="2275" dirty="0" err="1" smtClean="0">
                <a:solidFill>
                  <a:srgbClr val="025249"/>
                </a:solidFill>
                <a:latin typeface="Source Sans Pro" charset="0"/>
                <a:ea typeface="Source Sans Pro" charset="0"/>
                <a:cs typeface="Source Sans Pro" charset="0"/>
              </a:rPr>
              <a:t>this.props</a:t>
            </a:r>
            <a:r>
              <a:rPr lang="de-DE" sz="2275" dirty="0" smtClean="0">
                <a:solidFill>
                  <a:srgbClr val="025249"/>
                </a:solidFill>
                <a:latin typeface="Source Sans Pro" charset="0"/>
                <a:ea typeface="Source Sans Pro" charset="0"/>
                <a:cs typeface="Source Sans Pro" charset="0"/>
              </a:rPr>
              <a:t> (Key-Value-Paare)</a:t>
            </a:r>
          </a:p>
          <a:p>
            <a:pPr marL="232172" indent="-232172">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97836461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3" name="Gruppierung 2"/>
          <p:cNvGrpSpPr/>
          <p:nvPr/>
        </p:nvGrpSpPr>
        <p:grpSpPr>
          <a:xfrm>
            <a:off x="830360" y="1745164"/>
            <a:ext cx="8245281" cy="3668443"/>
            <a:chOff x="1261984" y="1745164"/>
            <a:chExt cx="8245281" cy="3668443"/>
          </a:xfrm>
        </p:grpSpPr>
        <p:sp>
          <p:nvSpPr>
            <p:cNvPr id="4" name="Inhaltsplatzhalter 6"/>
            <p:cNvSpPr txBox="1">
              <a:spLocks/>
            </p:cNvSpPr>
            <p:nvPr/>
          </p:nvSpPr>
          <p:spPr>
            <a:xfrm>
              <a:off x="1261984" y="3633259"/>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PasswordForm</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3301759" y="3772709"/>
              <a:ext cx="362544"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3664303" y="2389367"/>
              <a:ext cx="0" cy="302424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834064" y="1745164"/>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sp>
          <p:nvSpPr>
            <p:cNvPr id="15" name="Inhaltsplatzhalter 6"/>
            <p:cNvSpPr txBox="1">
              <a:spLocks/>
            </p:cNvSpPr>
            <p:nvPr/>
          </p:nvSpPr>
          <p:spPr>
            <a:xfrm>
              <a:off x="4569734" y="2514797"/>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16" name="Gerade Verbindung 10"/>
            <p:cNvCxnSpPr/>
            <p:nvPr/>
          </p:nvCxnSpPr>
          <p:spPr>
            <a:xfrm flipV="1">
              <a:off x="6053923" y="2470037"/>
              <a:ext cx="0" cy="400957"/>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5883122" y="2670516"/>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3664303" y="2375310"/>
              <a:ext cx="2560423" cy="12482"/>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3664302" y="5412033"/>
              <a:ext cx="2560422"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6053923" y="2470037"/>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6053923" y="2870995"/>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6282193" y="2390940"/>
              <a:ext cx="3225072" cy="3021093"/>
            </a:xfrm>
            <a:prstGeom prst="rect">
              <a:avLst/>
            </a:prstGeom>
          </p:spPr>
        </p:pic>
        <p:sp>
          <p:nvSpPr>
            <p:cNvPr id="27" name="Rechteck 26"/>
            <p:cNvSpPr/>
            <p:nvPr/>
          </p:nvSpPr>
          <p:spPr>
            <a:xfrm>
              <a:off x="6435501" y="251479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6775838" y="2012206"/>
              <a:ext cx="1" cy="502591"/>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7" name="Rechteck 6"/>
          <p:cNvSpPr/>
          <p:nvPr/>
        </p:nvSpPr>
        <p:spPr>
          <a:xfrm>
            <a:off x="5850569" y="2870994"/>
            <a:ext cx="3415351" cy="2625566"/>
          </a:xfrm>
          <a:prstGeom prst="rect">
            <a:avLst/>
          </a:prstGeom>
          <a:solidFill>
            <a:srgbClr val="D4EBE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a:solidFill>
                  <a:srgbClr val="EF7D1D"/>
                </a:solidFill>
                <a:latin typeface="Source Code Pro" charset="0"/>
                <a:ea typeface="Source Code Pro" charset="0"/>
                <a:cs typeface="Source Code Pro" charset="0"/>
              </a:rPr>
              <a:t>value={</a:t>
            </a:r>
            <a:r>
              <a:rPr lang="en-US" sz="1463" dirty="0" err="1">
                <a:solidFill>
                  <a:srgbClr val="EF7D1D"/>
                </a:solidFill>
                <a:latin typeface="Source Code Pro" charset="0"/>
                <a:ea typeface="Source Code Pro" charset="0"/>
                <a:cs typeface="Source Code Pro" charset="0"/>
              </a:rPr>
              <a:t>this.state.password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Tree>
    <p:extLst>
      <p:ext uri="{BB962C8B-B14F-4D97-AF65-F5344CB8AC3E}">
        <p14:creationId xmlns:p14="http://schemas.microsoft.com/office/powerpoint/2010/main" val="207674035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a:solidFill>
                  <a:srgbClr val="EF7D1D"/>
                </a:solidFill>
                <a:latin typeface="Source Code Pro" charset="0"/>
                <a:ea typeface="Source Code Pro" charset="0"/>
                <a:cs typeface="Source Code Pro" charset="0"/>
              </a:rPr>
              <a:t>this.onPasswordChange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 {</a:t>
            </a:r>
          </a:p>
          <a:p>
            <a:pPr>
              <a:lnSpc>
                <a:spcPct val="120000"/>
              </a:lnSpc>
            </a:pPr>
            <a:endParaRPr lang="en-US" sz="1463" dirty="0" smtClean="0">
              <a:solidFill>
                <a:srgbClr val="EF7D1D"/>
              </a:solidFill>
              <a:latin typeface="Source Code Pro" charset="0"/>
              <a:ea typeface="Source Code Pro" charset="0"/>
              <a:cs typeface="Source Code Pro" charset="0"/>
            </a:endParaRPr>
          </a:p>
          <a:p>
            <a:pPr>
              <a:lnSpc>
                <a:spcPct val="120000"/>
              </a:lnSpc>
            </a:pPr>
            <a:r>
              <a:rPr lang="en-US" sz="1463" dirty="0">
                <a:solidFill>
                  <a:srgbClr val="EF7D1D"/>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59346521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EF7D1D"/>
                </a:solidFill>
                <a:latin typeface="Source Code Pro" charset="0"/>
                <a:ea typeface="Source Code Pro" charset="0"/>
                <a:cs typeface="Source Code Pro" charset="0"/>
              </a:rPr>
              <a:t>({password: </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19" name="Rechteck 1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4618554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cxnSp>
        <p:nvCxnSpPr>
          <p:cNvPr id="38" name="Gerade Verbindung 37"/>
          <p:cNvCxnSpPr/>
          <p:nvPr/>
        </p:nvCxnSpPr>
        <p:spPr>
          <a:xfrm>
            <a:off x="8063484" y="5594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870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cxnSp>
        <p:nvCxnSpPr>
          <p:cNvPr id="22" name="Gerade Verbindung 21"/>
          <p:cNvCxnSpPr/>
          <p:nvPr/>
        </p:nvCxnSpPr>
        <p:spPr>
          <a:xfrm>
            <a:off x="5655088" y="3953986"/>
            <a:ext cx="0" cy="1166654"/>
          </a:xfrm>
          <a:prstGeom prst="line">
            <a:avLst/>
          </a:prstGeom>
          <a:ln w="25400">
            <a:solidFill>
              <a:srgbClr val="EF7D1D"/>
            </a:solidFill>
            <a:prstDash val="dash"/>
            <a:headEnd type="none" w="lg" len="med"/>
            <a:tailEnd type="triangle" w="lg" len="lg"/>
          </a:ln>
        </p:spPr>
        <p:style>
          <a:lnRef idx="1">
            <a:schemeClr val="accent1"/>
          </a:lnRef>
          <a:fillRef idx="0">
            <a:schemeClr val="accent1"/>
          </a:fillRef>
          <a:effectRef idx="0">
            <a:schemeClr val="accent1"/>
          </a:effectRef>
          <a:fontRef idx="minor">
            <a:schemeClr val="tx1"/>
          </a:fontRef>
        </p:style>
      </p:cxnSp>
      <p:sp useBgFill="1">
        <p:nvSpPr>
          <p:cNvPr id="24" name="Rechteck 23"/>
          <p:cNvSpPr/>
          <p:nvPr/>
        </p:nvSpPr>
        <p:spPr>
          <a:xfrm>
            <a:off x="5075158" y="429399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Event</a:t>
            </a:r>
            <a:endParaRPr lang="de-DE" sz="1300" b="1" dirty="0">
              <a:solidFill>
                <a:srgbClr val="EF7D1D"/>
              </a:solidFill>
              <a:latin typeface="Source Sans Pro Semibold" charset="0"/>
              <a:ea typeface="Source Sans Pro Semibold" charset="0"/>
              <a:cs typeface="Source Sans Pro Semibold" charset="0"/>
            </a:endParaRP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39" name="Rechteck 3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3621226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Konsistene</a:t>
            </a:r>
            <a:r>
              <a:rPr lang="de-DE" dirty="0" smtClean="0"/>
              <a:t> UI</a:t>
            </a:r>
            <a:endParaRPr lang="de-DE" dirty="0"/>
          </a:p>
        </p:txBody>
      </p:sp>
      <p:pic>
        <p:nvPicPr>
          <p:cNvPr id="26" name="Bild 25"/>
          <p:cNvPicPr>
            <a:picLocks noChangeAspect="1"/>
          </p:cNvPicPr>
          <p:nvPr/>
        </p:nvPicPr>
        <p:blipFill>
          <a:blip r:embed="rId3"/>
          <a:stretch>
            <a:fillRect/>
          </a:stretch>
        </p:blipFill>
        <p:spPr>
          <a:xfrm>
            <a:off x="3072903" y="2544610"/>
            <a:ext cx="3225072" cy="3021093"/>
          </a:xfrm>
          <a:prstGeom prst="rect">
            <a:avLst/>
          </a:prstGeom>
        </p:spPr>
      </p:pic>
      <p:sp>
        <p:nvSpPr>
          <p:cNvPr id="27" name="Rechteck 26"/>
          <p:cNvSpPr/>
          <p:nvPr/>
        </p:nvSpPr>
        <p:spPr>
          <a:xfrm>
            <a:off x="3226211" y="266846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12" name="Gerade Verbindung 11"/>
          <p:cNvCxnSpPr/>
          <p:nvPr/>
        </p:nvCxnSpPr>
        <p:spPr>
          <a:xfrm>
            <a:off x="6439154" y="2816656"/>
            <a:ext cx="822198" cy="0"/>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a:xfrm>
            <a:off x="7261352" y="2816656"/>
            <a:ext cx="0" cy="2497088"/>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a:xfrm>
            <a:off x="6439154" y="5313744"/>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a:xfrm>
            <a:off x="6439154" y="4724337"/>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a:xfrm>
            <a:off x="6439154" y="3292920"/>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6439154" y="3556302"/>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2" name="Gerade Verbindung 41"/>
          <p:cNvCxnSpPr/>
          <p:nvPr/>
        </p:nvCxnSpPr>
        <p:spPr>
          <a:xfrm>
            <a:off x="6439154" y="3819441"/>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a:off x="6439154" y="4098128"/>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a:off x="6439154" y="4388386"/>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45" name="Inhaltsplatzhalter 6"/>
          <p:cNvSpPr txBox="1">
            <a:spLocks/>
          </p:cNvSpPr>
          <p:nvPr/>
        </p:nvSpPr>
        <p:spPr>
          <a:xfrm>
            <a:off x="6451282" y="2556946"/>
            <a:ext cx="1093319"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b="1" spc="41" dirty="0" err="1">
                <a:solidFill>
                  <a:srgbClr val="025249"/>
                </a:solidFill>
                <a:latin typeface="Source Sans Pro Semibold" charset="0"/>
                <a:ea typeface="Source Sans Pro Semibold" charset="0"/>
                <a:cs typeface="Source Sans Pro Semibold" charset="0"/>
              </a:rPr>
              <a:t>beeinflußt</a:t>
            </a:r>
            <a:endParaRPr lang="de-DE" sz="1138" b="1" spc="41" dirty="0">
              <a:solidFill>
                <a:srgbClr val="025249"/>
              </a:solidFill>
              <a:latin typeface="Source Sans Pro Semibold" charset="0"/>
              <a:ea typeface="Source Sans Pro Semibold" charset="0"/>
              <a:cs typeface="Source Sans Pro Semibold" charset="0"/>
            </a:endParaRPr>
          </a:p>
        </p:txBody>
      </p:sp>
      <p:sp>
        <p:nvSpPr>
          <p:cNvPr id="37" name="Textfeld 3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Password Formular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3599398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Ganz einfach: Alles rendern</a:t>
            </a:r>
            <a:endParaRPr lang="de-DE" dirty="0"/>
          </a:p>
        </p:txBody>
      </p:sp>
      <p:grpSp>
        <p:nvGrpSpPr>
          <p:cNvPr id="24" name="Gruppierung 23"/>
          <p:cNvGrpSpPr/>
          <p:nvPr/>
        </p:nvGrpSpPr>
        <p:grpSpPr>
          <a:xfrm>
            <a:off x="2047997" y="1708046"/>
            <a:ext cx="6368805" cy="3981554"/>
            <a:chOff x="1528233" y="2190646"/>
            <a:chExt cx="7141113" cy="4464374"/>
          </a:xfrm>
        </p:grpSpPr>
        <p:pic>
          <p:nvPicPr>
            <p:cNvPr id="6" name="Bild 5"/>
            <p:cNvPicPr>
              <a:picLocks noChangeAspect="1"/>
            </p:cNvPicPr>
            <p:nvPr/>
          </p:nvPicPr>
          <p:blipFill>
            <a:blip r:embed="rId2"/>
            <a:stretch>
              <a:fillRect/>
            </a:stretch>
          </p:blipFill>
          <p:spPr>
            <a:xfrm>
              <a:off x="1540933" y="2190647"/>
              <a:ext cx="4265956" cy="4464373"/>
            </a:xfrm>
            <a:prstGeom prst="rect">
              <a:avLst/>
            </a:prstGeom>
          </p:spPr>
        </p:pic>
        <p:sp>
          <p:nvSpPr>
            <p:cNvPr id="7" name="Rechteck 6"/>
            <p:cNvSpPr/>
            <p:nvPr/>
          </p:nvSpPr>
          <p:spPr>
            <a:xfrm>
              <a:off x="1785222" y="3598777"/>
              <a:ext cx="2921000" cy="34713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8" name="Rechteck 7"/>
            <p:cNvSpPr/>
            <p:nvPr/>
          </p:nvSpPr>
          <p:spPr>
            <a:xfrm>
              <a:off x="1709022" y="3514133"/>
              <a:ext cx="3149600" cy="173564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echteck 8"/>
            <p:cNvSpPr/>
            <p:nvPr/>
          </p:nvSpPr>
          <p:spPr>
            <a:xfrm>
              <a:off x="1641289" y="2913000"/>
              <a:ext cx="4064000" cy="362371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echteck 9"/>
            <p:cNvSpPr/>
            <p:nvPr/>
          </p:nvSpPr>
          <p:spPr>
            <a:xfrm>
              <a:off x="3630956" y="5944043"/>
              <a:ext cx="1955800" cy="53340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1" name="Rechteck 10"/>
            <p:cNvSpPr/>
            <p:nvPr/>
          </p:nvSpPr>
          <p:spPr>
            <a:xfrm>
              <a:off x="1528233" y="2190646"/>
              <a:ext cx="4245320" cy="446437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2" name="Textfeld 11"/>
            <p:cNvSpPr txBox="1"/>
            <p:nvPr/>
          </p:nvSpPr>
          <p:spPr>
            <a:xfrm>
              <a:off x="7330017" y="3036330"/>
              <a:ext cx="913435" cy="448629"/>
            </a:xfrm>
            <a:prstGeom prst="rect">
              <a:avLst/>
            </a:prstGeom>
            <a:noFill/>
          </p:spPr>
          <p:txBody>
            <a:bodyPr wrap="none" rtlCol="0">
              <a:spAutoFit/>
            </a:bodyPr>
            <a:lstStyle/>
            <a:p>
              <a:r>
                <a:rPr lang="de-DE" sz="2000" b="1" dirty="0" smtClean="0">
                  <a:solidFill>
                    <a:srgbClr val="41719C"/>
                  </a:solidFill>
                  <a:latin typeface="Source Sans Pro Semibold" charset="0"/>
                  <a:ea typeface="Source Sans Pro Semibold" charset="0"/>
                  <a:cs typeface="Source Sans Pro Semibold" charset="0"/>
                </a:rPr>
                <a:t>Event</a:t>
              </a:r>
              <a:endParaRPr lang="de-DE" b="1" dirty="0">
                <a:solidFill>
                  <a:srgbClr val="41719C"/>
                </a:solidFill>
                <a:latin typeface="Source Sans Pro Semibold" charset="0"/>
                <a:ea typeface="Source Sans Pro Semibold" charset="0"/>
                <a:cs typeface="Source Sans Pro Semibold" charset="0"/>
              </a:endParaRPr>
            </a:p>
          </p:txBody>
        </p:sp>
        <p:sp>
          <p:nvSpPr>
            <p:cNvPr id="13" name="Textfeld 12"/>
            <p:cNvSpPr txBox="1"/>
            <p:nvPr/>
          </p:nvSpPr>
          <p:spPr>
            <a:xfrm>
              <a:off x="7330017" y="4212073"/>
              <a:ext cx="1339329" cy="400110"/>
            </a:xfrm>
            <a:prstGeom prst="rect">
              <a:avLst/>
            </a:prstGeom>
            <a:noFill/>
          </p:spPr>
          <p:txBody>
            <a:bodyPr wrap="none" rtlCol="0">
              <a:spAutoFit/>
            </a:bodyPr>
            <a:lstStyle/>
            <a:p>
              <a:r>
                <a:rPr lang="de-DE" sz="2000" b="1" dirty="0" smtClean="0">
                  <a:solidFill>
                    <a:srgbClr val="EF7D1D"/>
                  </a:solidFill>
                  <a:latin typeface="Source Sans Pro Semibold" charset="0"/>
                  <a:ea typeface="Source Sans Pro Semibold" charset="0"/>
                  <a:cs typeface="Source Sans Pro Semibold" charset="0"/>
                </a:rPr>
                <a:t>Re-</a:t>
              </a:r>
              <a:r>
                <a:rPr lang="de-DE" sz="2000" b="1" dirty="0" err="1">
                  <a:solidFill>
                    <a:srgbClr val="EF7D1D"/>
                  </a:solidFill>
                  <a:latin typeface="Source Sans Pro Semibold" charset="0"/>
                  <a:ea typeface="Source Sans Pro Semibold" charset="0"/>
                  <a:cs typeface="Source Sans Pro Semibold" charset="0"/>
                </a:rPr>
                <a:t>r</a:t>
              </a:r>
              <a:r>
                <a:rPr lang="de-DE" sz="2000" b="1" dirty="0" err="1" smtClean="0">
                  <a:solidFill>
                    <a:srgbClr val="EF7D1D"/>
                  </a:solidFill>
                  <a:latin typeface="Source Sans Pro Semibold" charset="0"/>
                  <a:ea typeface="Source Sans Pro Semibold" charset="0"/>
                  <a:cs typeface="Source Sans Pro Semibold" charset="0"/>
                </a:rPr>
                <a:t>ender</a:t>
              </a:r>
              <a:endParaRPr lang="de-DE"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flipH="1">
              <a:off x="5157338" y="3250676"/>
              <a:ext cx="2098595" cy="20017"/>
            </a:xfrm>
            <a:prstGeom prst="line">
              <a:avLst/>
            </a:prstGeom>
            <a:ln w="25400">
              <a:solidFill>
                <a:srgbClr val="41719C"/>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5" name="Gerade Verbindung 14"/>
            <p:cNvCxnSpPr/>
            <p:nvPr/>
          </p:nvCxnSpPr>
          <p:spPr>
            <a:xfrm flipH="1" flipV="1">
              <a:off x="5586756" y="3263900"/>
              <a:ext cx="1669177" cy="116840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6" name="Gerade Verbindung 15"/>
            <p:cNvCxnSpPr/>
            <p:nvPr/>
          </p:nvCxnSpPr>
          <p:spPr>
            <a:xfrm flipH="1" flipV="1">
              <a:off x="4858622" y="3598777"/>
              <a:ext cx="2397311" cy="844105"/>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flipH="1" flipV="1">
              <a:off x="4858622" y="4110567"/>
              <a:ext cx="2397312" cy="34289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4706222" y="4464047"/>
              <a:ext cx="2549711" cy="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Gerade Verbindung 18"/>
            <p:cNvCxnSpPr/>
            <p:nvPr/>
          </p:nvCxnSpPr>
          <p:spPr>
            <a:xfrm flipH="1">
              <a:off x="4080933" y="4464047"/>
              <a:ext cx="3175000" cy="2709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0" name="Gerade Verbindung 19"/>
            <p:cNvCxnSpPr>
              <a:endCxn id="7" idx="3"/>
            </p:cNvCxnSpPr>
            <p:nvPr/>
          </p:nvCxnSpPr>
          <p:spPr>
            <a:xfrm flipH="1" flipV="1">
              <a:off x="4706222" y="3772344"/>
              <a:ext cx="2549711" cy="67053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flipH="1">
              <a:off x="4345517" y="4464047"/>
              <a:ext cx="2910416" cy="59902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2" name="Gerade Verbindung 21"/>
            <p:cNvCxnSpPr/>
            <p:nvPr/>
          </p:nvCxnSpPr>
          <p:spPr>
            <a:xfrm flipH="1">
              <a:off x="3630956" y="4442882"/>
              <a:ext cx="3624977" cy="10456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3" name="Gerade Verbindung 22"/>
            <p:cNvCxnSpPr/>
            <p:nvPr/>
          </p:nvCxnSpPr>
          <p:spPr>
            <a:xfrm flipH="1">
              <a:off x="5586756" y="4464047"/>
              <a:ext cx="1669177" cy="147999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2237978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88633845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2" name="Bild 1"/>
          <p:cNvPicPr>
            <a:picLocks noChangeAspect="1"/>
          </p:cNvPicPr>
          <p:nvPr/>
        </p:nvPicPr>
        <p:blipFill>
          <a:blip r:embed="rId3"/>
          <a:stretch>
            <a:fillRect/>
          </a:stretch>
        </p:blipFill>
        <p:spPr>
          <a:xfrm>
            <a:off x="748030" y="1456924"/>
            <a:ext cx="8409940" cy="3771900"/>
          </a:xfrm>
          <a:prstGeom prst="rect">
            <a:avLst/>
          </a:prstGeom>
        </p:spPr>
      </p:pic>
      <p:sp>
        <p:nvSpPr>
          <p:cNvPr id="6" name="Textfeld 5"/>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RENDERN IN VERSCHIEDENE FORMATE</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1594133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a:solidFill>
                  <a:srgbClr val="EF7D1D"/>
                </a:solidFill>
                <a:latin typeface="Source Sans Pro Semibold" charset="0"/>
                <a:ea typeface="Source Sans Pro Semibold" charset="0"/>
                <a:cs typeface="Source Sans Pro Semibold" charset="0"/>
              </a:rPr>
              <a:t>SINGLE PAGE </a:t>
            </a:r>
            <a:r>
              <a:rPr lang="de-DE" sz="3900" b="1" dirty="0" smtClean="0">
                <a:solidFill>
                  <a:srgbClr val="EF7D1D"/>
                </a:solidFill>
                <a:latin typeface="Source Sans Pro Semibold" charset="0"/>
                <a:ea typeface="Source Sans Pro Semibold" charset="0"/>
                <a:cs typeface="Source Sans Pro Semibold" charset="0"/>
              </a:rPr>
              <a:t>APPLICATIONS</a:t>
            </a:r>
            <a:endParaRPr lang="de-DE" sz="3900" b="1" dirty="0">
              <a:solidFill>
                <a:srgbClr val="EF7D1D"/>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Virtual Dom</a:t>
            </a:r>
            <a:endParaRPr lang="de-DE" dirty="0"/>
          </a:p>
        </p:txBody>
      </p:sp>
      <p:sp>
        <p:nvSpPr>
          <p:cNvPr id="3" name="Textfeld 2"/>
          <p:cNvSpPr txBox="1"/>
          <p:nvPr/>
        </p:nvSpPr>
        <p:spPr>
          <a:xfrm>
            <a:off x="203200" y="1268793"/>
            <a:ext cx="9499600" cy="5853910"/>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Virtual DOM</a:t>
            </a:r>
          </a:p>
          <a:p>
            <a:pPr marL="285750" indent="-285750">
              <a:lnSpc>
                <a:spcPct val="120000"/>
              </a:lnSpc>
              <a:buFont typeface="Arial" charset="0"/>
              <a:buChar char="•"/>
            </a:pPr>
            <a:r>
              <a:rPr lang="de-DE" sz="2400" dirty="0" err="1" smtClean="0">
                <a:solidFill>
                  <a:srgbClr val="025249"/>
                </a:solidFill>
                <a:latin typeface="Source Sans Pro" charset="0"/>
                <a:ea typeface="Source Sans Pro" charset="0"/>
                <a:cs typeface="Source Sans Pro" charset="0"/>
              </a:rPr>
              <a:t>Render</a:t>
            </a:r>
            <a:r>
              <a:rPr lang="de-DE" sz="2400" dirty="0" smtClean="0">
                <a:solidFill>
                  <a:srgbClr val="025249"/>
                </a:solidFill>
                <a:latin typeface="Source Sans Pro" charset="0"/>
                <a:ea typeface="Source Sans Pro" charset="0"/>
                <a:cs typeface="Source Sans Pro" charset="0"/>
              </a:rPr>
              <a:t>-Methode liefert </a:t>
            </a:r>
            <a:r>
              <a:rPr lang="de-DE" sz="2400" dirty="0">
                <a:solidFill>
                  <a:srgbClr val="025249"/>
                </a:solidFill>
                <a:latin typeface="Source Sans Pro" charset="0"/>
                <a:ea typeface="Source Sans Pro" charset="0"/>
                <a:cs typeface="Source Sans Pro" charset="0"/>
              </a:rPr>
              <a:t>ein </a:t>
            </a:r>
            <a:r>
              <a:rPr lang="de-DE" sz="2400" dirty="0">
                <a:solidFill>
                  <a:srgbClr val="EF7D1D"/>
                </a:solidFill>
                <a:latin typeface="Source Sans Pro" charset="0"/>
                <a:ea typeface="Source Sans Pro" charset="0"/>
                <a:cs typeface="Source Sans Pro" charset="0"/>
              </a:rPr>
              <a:t>virtuelles</a:t>
            </a:r>
            <a:r>
              <a:rPr lang="de-DE" sz="2400" dirty="0">
                <a:solidFill>
                  <a:srgbClr val="025249"/>
                </a:solidFill>
                <a:latin typeface="Source Sans Pro" charset="0"/>
                <a:ea typeface="Source Sans Pro" charset="0"/>
                <a:cs typeface="Source Sans Pro" charset="0"/>
              </a:rPr>
              <a:t> DOM-Objekt </a:t>
            </a:r>
            <a:r>
              <a:rPr lang="de-DE" sz="2400" dirty="0" smtClean="0">
                <a:solidFill>
                  <a:srgbClr val="025249"/>
                </a:solidFill>
                <a:latin typeface="Source Sans Pro" charset="0"/>
                <a:ea typeface="Source Sans Pro" charset="0"/>
                <a:cs typeface="Source Sans Pro" charset="0"/>
              </a:rPr>
              <a:t>zurück</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Trennung von Darstellung (DOM) und Repräsentation (virtueller DOM)</a:t>
            </a:r>
          </a:p>
          <a:p>
            <a:pPr>
              <a:lnSpc>
                <a:spcPct val="120000"/>
              </a:lnSpc>
            </a:pPr>
            <a:endParaRPr lang="de-DE" sz="2400" dirty="0" smtClean="0">
              <a:solidFill>
                <a:srgbClr val="EF7D1D"/>
              </a:solidFill>
              <a:latin typeface="Source Sans Pro" charset="0"/>
              <a:ea typeface="Source Sans Pro" charset="0"/>
              <a:cs typeface="Source Sans Pro" charset="0"/>
            </a:endParaRPr>
          </a:p>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Vorteile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Erlaubt performantes neu rendern der Komponente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Ausgabe in andere Formate (z.B. String) möglich</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auf dem Server gerendert werden (Universal </a:t>
            </a:r>
            <a:r>
              <a:rPr lang="de-DE" sz="2400" dirty="0" err="1" smtClean="0">
                <a:solidFill>
                  <a:srgbClr val="025249"/>
                </a:solidFill>
                <a:latin typeface="Source Sans Pro" charset="0"/>
                <a:ea typeface="Source Sans Pro" charset="0"/>
                <a:cs typeface="Source Sans Pro" charset="0"/>
              </a:rPr>
              <a:t>Webapps</a:t>
            </a:r>
            <a:r>
              <a:rPr lang="de-DE" sz="2400" dirty="0" smtClean="0">
                <a:solidFill>
                  <a:srgbClr val="025249"/>
                </a:solidFill>
                <a:latin typeface="Source Sans Pro" charset="0"/>
                <a:ea typeface="Source Sans Pro" charset="0"/>
                <a:cs typeface="Source Sans Pro" charset="0"/>
              </a:rPr>
              <a:t>)</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ohne DOM/Browser getestet werden</a:t>
            </a:r>
          </a:p>
          <a:p>
            <a:pPr marL="342900" indent="-34290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28195508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Zugriff auf DOM-Elemente</a:t>
            </a:r>
            <a:endParaRPr lang="de-DE" dirty="0"/>
          </a:p>
        </p:txBody>
      </p:sp>
      <p:sp>
        <p:nvSpPr>
          <p:cNvPr id="3" name="Textfeld 2"/>
          <p:cNvSpPr txBox="1"/>
          <p:nvPr/>
        </p:nvSpPr>
        <p:spPr>
          <a:xfrm>
            <a:off x="203200" y="1268793"/>
            <a:ext cx="9499600" cy="496751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Gearbeitet wird auf </a:t>
            </a:r>
            <a:r>
              <a:rPr lang="de-DE" sz="2400" b="1" i="1" dirty="0" smtClean="0">
                <a:solidFill>
                  <a:srgbClr val="EF7D1D"/>
                </a:solidFill>
                <a:latin typeface="Source Sans Pro Semibold" charset="0"/>
                <a:ea typeface="Source Sans Pro Semibold" charset="0"/>
                <a:cs typeface="Source Sans Pro Semibold" charset="0"/>
              </a:rPr>
              <a:t>virtuellem</a:t>
            </a:r>
            <a:r>
              <a:rPr lang="de-DE" sz="2400" b="1" dirty="0" smtClean="0">
                <a:solidFill>
                  <a:srgbClr val="EF7D1D"/>
                </a:solidFill>
                <a:latin typeface="Source Sans Pro Semibold" charset="0"/>
                <a:ea typeface="Source Sans Pro Semibold" charset="0"/>
                <a:cs typeface="Source Sans Pro Semibold" charset="0"/>
              </a:rPr>
              <a:t> DOM</a:t>
            </a:r>
            <a:endParaRPr lang="de-DE" sz="2400" dirty="0">
              <a:latin typeface="Source Sans Pro" charset="0"/>
              <a:ea typeface="Source Sans Pro" charset="0"/>
              <a:cs typeface="Source Sans Pro" charset="0"/>
            </a:endParaRPr>
          </a:p>
          <a:p>
            <a:pPr>
              <a:lnSpc>
                <a:spcPct val="120000"/>
              </a:lnSpc>
            </a:pPr>
            <a:endParaRPr lang="de-DE" sz="2400" dirty="0" smtClean="0">
              <a:solidFill>
                <a:srgbClr val="36544F"/>
              </a:solidFill>
              <a:latin typeface="Source Sans Pro" charset="0"/>
              <a:ea typeface="Source Sans Pro" charset="0"/>
              <a:cs typeface="Source Sans Pro" charset="0"/>
            </a:endParaRPr>
          </a:p>
          <a:p>
            <a:pPr>
              <a:lnSpc>
                <a:spcPct val="120000"/>
              </a:lnSpc>
            </a:pPr>
            <a:r>
              <a:rPr lang="de-DE" sz="2400" dirty="0" smtClean="0">
                <a:solidFill>
                  <a:srgbClr val="36544F"/>
                </a:solidFill>
                <a:latin typeface="Source Sans Pro" charset="0"/>
                <a:ea typeface="Source Sans Pro" charset="0"/>
                <a:cs typeface="Source Sans Pro" charset="0"/>
              </a:rPr>
              <a:t>Zugriff auf </a:t>
            </a:r>
            <a:r>
              <a:rPr lang="de-DE" sz="2400" i="1" dirty="0" smtClean="0">
                <a:solidFill>
                  <a:srgbClr val="36544F"/>
                </a:solidFill>
                <a:latin typeface="Source Sans Pro" charset="0"/>
                <a:ea typeface="Source Sans Pro" charset="0"/>
                <a:cs typeface="Source Sans Pro" charset="0"/>
              </a:rPr>
              <a:t>nativen</a:t>
            </a:r>
            <a:r>
              <a:rPr lang="de-DE" sz="2400" dirty="0" smtClean="0">
                <a:solidFill>
                  <a:srgbClr val="36544F"/>
                </a:solidFill>
                <a:latin typeface="Source Sans Pro" charset="0"/>
                <a:ea typeface="Source Sans Pro" charset="0"/>
                <a:cs typeface="Source Sans Pro" charset="0"/>
              </a:rPr>
              <a:t> DOM nötig, z.B.</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Für </a:t>
            </a:r>
            <a:r>
              <a:rPr lang="de-DE" sz="2400" dirty="0">
                <a:solidFill>
                  <a:srgbClr val="36544F"/>
                </a:solidFill>
                <a:latin typeface="Source Sans Pro" charset="0"/>
                <a:ea typeface="Source Sans Pro" charset="0"/>
                <a:cs typeface="Source Sans Pro" charset="0"/>
              </a:rPr>
              <a:t>I</a:t>
            </a:r>
            <a:r>
              <a:rPr lang="de-DE" sz="2400" dirty="0" smtClean="0">
                <a:solidFill>
                  <a:srgbClr val="36544F"/>
                </a:solidFill>
                <a:latin typeface="Source Sans Pro" charset="0"/>
                <a:ea typeface="Source Sans Pro" charset="0"/>
                <a:cs typeface="Source Sans Pro" charset="0"/>
              </a:rPr>
              <a:t>ntegration mit 3rd-Party-Libs (z.B. D3.js)</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Zum Aufruf von Funktionen (z.B. </a:t>
            </a:r>
            <a:r>
              <a:rPr lang="de-DE" sz="2400" dirty="0" err="1" smtClean="0">
                <a:solidFill>
                  <a:srgbClr val="36544F"/>
                </a:solidFill>
                <a:latin typeface="Source Sans Pro" charset="0"/>
                <a:ea typeface="Source Sans Pro" charset="0"/>
                <a:cs typeface="Source Sans Pro" charset="0"/>
              </a:rPr>
              <a:t>focus</a:t>
            </a:r>
            <a:r>
              <a:rPr lang="de-DE" sz="2400" dirty="0" smtClean="0">
                <a:solidFill>
                  <a:srgbClr val="36544F"/>
                </a:solidFill>
                <a:latin typeface="Source Sans Pro" charset="0"/>
                <a:ea typeface="Source Sans Pro" charset="0"/>
                <a:cs typeface="Source Sans Pro" charset="0"/>
              </a:rPr>
              <a:t>())</a:t>
            </a:r>
          </a:p>
          <a:p>
            <a:pPr>
              <a:lnSpc>
                <a:spcPct val="120000"/>
              </a:lnSpc>
            </a:pPr>
            <a:endParaRPr lang="de-DE" sz="2400" dirty="0" smtClean="0">
              <a:solidFill>
                <a:srgbClr val="36544F"/>
              </a:solidFill>
              <a:latin typeface="Source Sans Pro" charset="0"/>
              <a:ea typeface="Source Sans Pro" charset="0"/>
              <a:cs typeface="Source Sans Pro" charset="0"/>
            </a:endParaRPr>
          </a:p>
          <a:p>
            <a:pPr>
              <a:lnSpc>
                <a:spcPct val="120000"/>
              </a:lnSpc>
            </a:pPr>
            <a:r>
              <a:rPr lang="de-DE" sz="2400" dirty="0" smtClean="0">
                <a:solidFill>
                  <a:srgbClr val="EF7D1D"/>
                </a:solidFill>
                <a:latin typeface="Source Sans Pro" charset="0"/>
                <a:ea typeface="Source Sans Pro" charset="0"/>
                <a:cs typeface="Source Sans Pro" charset="0"/>
              </a:rPr>
              <a:t>Die </a:t>
            </a:r>
            <a:r>
              <a:rPr lang="de-DE" sz="2200" b="1" dirty="0" err="1" smtClean="0">
                <a:solidFill>
                  <a:srgbClr val="EF7D1D"/>
                </a:solidFill>
                <a:latin typeface="Source Code Pro" charset="0"/>
                <a:ea typeface="Source Code Pro" charset="0"/>
                <a:cs typeface="Source Code Pro" charset="0"/>
              </a:rPr>
              <a:t>ref</a:t>
            </a:r>
            <a:r>
              <a:rPr lang="de-DE" sz="2400" dirty="0" smtClean="0">
                <a:solidFill>
                  <a:srgbClr val="EF7D1D"/>
                </a:solidFill>
                <a:latin typeface="Source Sans Pro" charset="0"/>
                <a:ea typeface="Source Sans Pro" charset="0"/>
                <a:cs typeface="Source Sans Pro" charset="0"/>
              </a:rPr>
              <a:t>-Callback-Funktion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Kann an Elementen gesetzt werden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Wird nach dem Rendern aufgerufen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Übergeben wird Referenz auf natives DOM-Element (oder null)</a:t>
            </a:r>
            <a:endParaRPr lang="de-DE" sz="2400" dirty="0">
              <a:solidFill>
                <a:srgbClr val="36544F"/>
              </a:solidFill>
              <a:latin typeface="Source Sans Pro" charset="0"/>
              <a:ea typeface="Source Sans Pro" charset="0"/>
              <a:cs typeface="Source Sans Pro" charset="0"/>
            </a:endParaRPr>
          </a:p>
          <a:p>
            <a:pPr>
              <a:lnSpc>
                <a:spcPct val="120000"/>
              </a:lnSpc>
            </a:pPr>
            <a:endParaRPr lang="de-DE" sz="2400"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80948986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Zugriff auf Dom-Elemente</a:t>
            </a:r>
            <a:endParaRPr lang="de-DE" dirty="0"/>
          </a:p>
        </p:txBody>
      </p:sp>
      <p:grpSp>
        <p:nvGrpSpPr>
          <p:cNvPr id="6" name="Gruppierung 5"/>
          <p:cNvGrpSpPr/>
          <p:nvPr/>
        </p:nvGrpSpPr>
        <p:grpSpPr>
          <a:xfrm>
            <a:off x="6726015" y="1539500"/>
            <a:ext cx="1902830"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smtClean="0">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pic>
        <p:nvPicPr>
          <p:cNvPr id="10" name="Bild 9"/>
          <p:cNvPicPr>
            <a:picLocks noChangeAspect="1"/>
          </p:cNvPicPr>
          <p:nvPr/>
        </p:nvPicPr>
        <p:blipFill rotWithShape="1">
          <a:blip r:embed="rId3"/>
          <a:srcRect b="81842"/>
          <a:stretch/>
        </p:blipFill>
        <p:spPr>
          <a:xfrm>
            <a:off x="3340465" y="1461379"/>
            <a:ext cx="3225072" cy="548587"/>
          </a:xfrm>
          <a:prstGeom prst="rect">
            <a:avLst/>
          </a:prstGeom>
        </p:spPr>
      </p:pic>
      <p:sp>
        <p:nvSpPr>
          <p:cNvPr id="29" name="Textfeld 28"/>
          <p:cNvSpPr txBox="1"/>
          <p:nvPr/>
        </p:nvSpPr>
        <p:spPr>
          <a:xfrm>
            <a:off x="2922270" y="2264472"/>
            <a:ext cx="6597396" cy="3781933"/>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a:t>
            </a:r>
            <a:r>
              <a:rPr lang="en-US" sz="1463" dirty="0" smtClean="0">
                <a:solidFill>
                  <a:srgbClr val="025249"/>
                </a:solidFill>
                <a:latin typeface="Source Code Pro" charset="0"/>
                <a:ea typeface="Source Code Pro" charset="0"/>
                <a:cs typeface="Source Code Pro" charset="0"/>
              </a:rPr>
              <a: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ref={ </a:t>
            </a:r>
            <a:r>
              <a:rPr lang="en-US" sz="1463" dirty="0" err="1" smtClean="0">
                <a:solidFill>
                  <a:srgbClr val="EF7D1D"/>
                </a:solidFill>
                <a:latin typeface="Source Code Pro" charset="0"/>
                <a:ea typeface="Source Code Pro" charset="0"/>
                <a:cs typeface="Source Code Pro" charset="0"/>
              </a:rPr>
              <a:t>domNode</a:t>
            </a:r>
            <a:r>
              <a:rPr lang="en-US" sz="1463" dirty="0" smtClean="0">
                <a:solidFill>
                  <a:srgbClr val="EF7D1D"/>
                </a:solidFill>
                <a:latin typeface="Source Code Pro" charset="0"/>
                <a:ea typeface="Source Code Pro" charset="0"/>
                <a:cs typeface="Source Code Pro" charset="0"/>
              </a:rPr>
              <a:t> =&gt; </a:t>
            </a:r>
            <a:r>
              <a:rPr lang="en-US" sz="1463" dirty="0" err="1" smtClean="0">
                <a:solidFill>
                  <a:srgbClr val="EF7D1D"/>
                </a:solidFill>
                <a:latin typeface="Source Code Pro" charset="0"/>
                <a:ea typeface="Source Code Pro" charset="0"/>
                <a:cs typeface="Source Code Pro" charset="0"/>
              </a:rPr>
              <a:t>this.inputNode</a:t>
            </a:r>
            <a:r>
              <a:rPr lang="en-US" sz="1463" dirty="0" smtClean="0">
                <a:solidFill>
                  <a:srgbClr val="EF7D1D"/>
                </a:solidFill>
                <a:latin typeface="Source Code Pro" charset="0"/>
                <a:ea typeface="Source Code Pro" charset="0"/>
                <a:cs typeface="Source Code Pro" charset="0"/>
              </a:rPr>
              <a:t> = </a:t>
            </a:r>
            <a:r>
              <a:rPr lang="en-US" sz="1463" dirty="0" err="1" smtClean="0">
                <a:solidFill>
                  <a:srgbClr val="EF7D1D"/>
                </a:solidFill>
                <a:latin typeface="Source Code Pro" charset="0"/>
                <a:ea typeface="Source Code Pro" charset="0"/>
                <a:cs typeface="Source Code Pro" charset="0"/>
              </a:rPr>
              <a:t>domNode</a:t>
            </a:r>
            <a:r>
              <a:rPr lang="en-US" sz="1463" dirty="0" smtClean="0">
                <a:solidFill>
                  <a:srgbClr val="EF7D1D"/>
                </a:solidFill>
                <a:latin typeface="Source Code Pro" charset="0"/>
                <a:ea typeface="Source Code Pro" charset="0"/>
                <a:cs typeface="Source Code Pro" charset="0"/>
              </a:rPr>
              <a:t> }</a:t>
            </a:r>
            <a:endParaRPr lang="en-US" sz="1463" dirty="0">
              <a:solidFill>
                <a:srgbClr val="EF7D1D"/>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5" name="Rechteck 34"/>
          <p:cNvSpPr/>
          <p:nvPr/>
        </p:nvSpPr>
        <p:spPr>
          <a:xfrm>
            <a:off x="172497" y="3332497"/>
            <a:ext cx="3301463"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1.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speichern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206961918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Zugriff auf Dom-Elemente</a:t>
            </a:r>
            <a:endParaRPr lang="de-DE" dirty="0"/>
          </a:p>
        </p:txBody>
      </p:sp>
      <p:grpSp>
        <p:nvGrpSpPr>
          <p:cNvPr id="6" name="Gruppierung 5"/>
          <p:cNvGrpSpPr/>
          <p:nvPr/>
        </p:nvGrpSpPr>
        <p:grpSpPr>
          <a:xfrm>
            <a:off x="6726015" y="1539500"/>
            <a:ext cx="1902830"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smtClean="0">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pic>
        <p:nvPicPr>
          <p:cNvPr id="10" name="Bild 9"/>
          <p:cNvPicPr>
            <a:picLocks noChangeAspect="1"/>
          </p:cNvPicPr>
          <p:nvPr/>
        </p:nvPicPr>
        <p:blipFill rotWithShape="1">
          <a:blip r:embed="rId3"/>
          <a:srcRect b="81842"/>
          <a:stretch/>
        </p:blipFill>
        <p:spPr>
          <a:xfrm>
            <a:off x="3340465" y="1461379"/>
            <a:ext cx="3225072" cy="548587"/>
          </a:xfrm>
          <a:prstGeom prst="rect">
            <a:avLst/>
          </a:prstGeom>
        </p:spPr>
      </p:pic>
      <p:sp>
        <p:nvSpPr>
          <p:cNvPr id="29" name="Textfeld 28"/>
          <p:cNvSpPr txBox="1"/>
          <p:nvPr/>
        </p:nvSpPr>
        <p:spPr>
          <a:xfrm>
            <a:off x="2922270" y="2264472"/>
            <a:ext cx="6597396" cy="3781933"/>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a:t>
            </a:r>
            <a:r>
              <a:rPr lang="en-US" sz="1463" dirty="0" smtClean="0">
                <a:solidFill>
                  <a:srgbClr val="025249"/>
                </a:solidFill>
                <a:latin typeface="Source Code Pro" charset="0"/>
                <a:ea typeface="Source Code Pro" charset="0"/>
                <a:cs typeface="Source Code Pro" charset="0"/>
              </a:rPr>
              <a: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smtClean="0">
                <a:solidFill>
                  <a:srgbClr val="36544F"/>
                </a:solidFill>
                <a:latin typeface="Source Code Pro" charset="0"/>
                <a:ea typeface="Source Code Pro" charset="0"/>
                <a:cs typeface="Source Code Pro" charset="0"/>
              </a:rPr>
              <a:t>ref</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domNode</a:t>
            </a:r>
            <a:r>
              <a:rPr lang="en-US" sz="1463" dirty="0" smtClean="0">
                <a:solidFill>
                  <a:srgbClr val="025249"/>
                </a:solidFill>
                <a:latin typeface="Source Code Pro" charset="0"/>
                <a:ea typeface="Source Code Pro" charset="0"/>
                <a:cs typeface="Source Code Pro" charset="0"/>
              </a:rPr>
              <a:t> =&gt;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smtClean="0">
                <a:solidFill>
                  <a:srgbClr val="025249"/>
                </a:solidFill>
                <a:latin typeface="Source Code Pro" charset="0"/>
                <a:ea typeface="Source Code Pro" charset="0"/>
                <a:cs typeface="Source Code Pro" charset="0"/>
              </a:rPr>
              <a:t> = </a:t>
            </a:r>
            <a:r>
              <a:rPr lang="en-US" sz="1463" dirty="0" err="1" smtClean="0">
                <a:solidFill>
                  <a:srgbClr val="025249"/>
                </a:solidFill>
                <a:latin typeface="Source Code Pro" charset="0"/>
                <a:ea typeface="Source Code Pro" charset="0"/>
                <a:cs typeface="Source Code Pro" charset="0"/>
              </a:rPr>
              <a:t>domNode</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componentDidMount</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if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smtClean="0">
                <a:solidFill>
                  <a:srgbClr val="025249"/>
                </a:solidFill>
                <a:latin typeface="Source Code Pro" charset="0"/>
                <a:ea typeface="Source Code Pro" charset="0"/>
                <a:cs typeface="Source Code Pro" charset="0"/>
              </a:rPr>
              <a:t>) {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err="1" smtClean="0">
                <a:solidFill>
                  <a:srgbClr val="025249"/>
                </a:solidFill>
                <a:latin typeface="Source Code Pro" charset="0"/>
                <a:ea typeface="Source Code Pro" charset="0"/>
                <a:cs typeface="Source Code Pro" charset="0"/>
              </a:rPr>
              <a:t>.focus</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5" name="Rechteck 34"/>
          <p:cNvSpPr/>
          <p:nvPr/>
        </p:nvSpPr>
        <p:spPr>
          <a:xfrm>
            <a:off x="172497" y="3332497"/>
            <a:ext cx="3301463"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1.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speichern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verwenden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49644507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2371540"/>
            <a:ext cx="9906000" cy="790223"/>
          </a:xfrm>
        </p:spPr>
        <p:txBody>
          <a:bodyPr>
            <a:noAutofit/>
          </a:bodyPr>
          <a:lstStyle/>
          <a:p>
            <a:r>
              <a:rPr lang="de-DE" sz="4400" dirty="0" smtClean="0"/>
              <a:t>Typische</a:t>
            </a:r>
            <a:r>
              <a:rPr lang="de-DE" sz="6000" dirty="0" smtClean="0"/>
              <a:t/>
            </a:r>
            <a:br>
              <a:rPr lang="de-DE" sz="6000" dirty="0" smtClean="0"/>
            </a:br>
            <a:r>
              <a:rPr lang="de-DE" sz="6000" dirty="0" smtClean="0"/>
              <a:t>Architekturen</a:t>
            </a:r>
            <a:endParaRPr lang="de-DE" sz="3200" dirty="0"/>
          </a:p>
        </p:txBody>
      </p:sp>
    </p:spTree>
    <p:extLst>
      <p:ext uri="{BB962C8B-B14F-4D97-AF65-F5344CB8AC3E}">
        <p14:creationId xmlns:p14="http://schemas.microsoft.com/office/powerpoint/2010/main" val="12872774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200" y="4438713"/>
            <a:ext cx="9499600" cy="2751522"/>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(„Smart Components“)</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Einfache Komponenten, die nur UI enthalten ("</a:t>
            </a:r>
            <a:r>
              <a:rPr lang="de-DE" sz="2400" dirty="0" err="1" smtClean="0">
                <a:solidFill>
                  <a:srgbClr val="025249"/>
                </a:solidFill>
                <a:latin typeface="Source Sans Pro" charset="0"/>
                <a:ea typeface="Source Sans Pro" charset="0"/>
                <a:cs typeface="Source Sans Pro" charset="0"/>
              </a:rPr>
              <a:t>Dumb</a:t>
            </a:r>
            <a:r>
              <a:rPr lang="de-DE" sz="2400" dirty="0" smtClean="0">
                <a:solidFill>
                  <a:srgbClr val="025249"/>
                </a:solidFill>
                <a:latin typeface="Source Sans Pro" charset="0"/>
                <a:ea typeface="Source Sans Pro" charset="0"/>
                <a:cs typeface="Source Sans Pro" charset="0"/>
              </a:rPr>
              <a:t> Components")</a:t>
            </a: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10" name="Bild 9"/>
          <p:cNvPicPr>
            <a:picLocks noChangeAspect="1"/>
          </p:cNvPicPr>
          <p:nvPr/>
        </p:nvPicPr>
        <p:blipFill>
          <a:blip r:embed="rId3"/>
          <a:stretch>
            <a:fillRect/>
          </a:stretch>
        </p:blipFill>
        <p:spPr>
          <a:xfrm>
            <a:off x="1974850" y="1176297"/>
            <a:ext cx="5956300" cy="3098800"/>
          </a:xfrm>
          <a:prstGeom prst="rect">
            <a:avLst/>
          </a:prstGeom>
        </p:spPr>
      </p:pic>
    </p:spTree>
    <p:extLst>
      <p:ext uri="{BB962C8B-B14F-4D97-AF65-F5344CB8AC3E}">
        <p14:creationId xmlns:p14="http://schemas.microsoft.com/office/powerpoint/2010/main" val="128113023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Bild 12"/>
          <p:cNvPicPr>
            <a:picLocks noChangeAspect="1"/>
          </p:cNvPicPr>
          <p:nvPr/>
        </p:nvPicPr>
        <p:blipFill>
          <a:blip r:embed="rId3"/>
          <a:stretch>
            <a:fillRect/>
          </a:stretch>
        </p:blipFill>
        <p:spPr>
          <a:xfrm>
            <a:off x="1974850" y="1176297"/>
            <a:ext cx="5956300" cy="3098800"/>
          </a:xfrm>
          <a:prstGeom prst="rect">
            <a:avLst/>
          </a:prstGeom>
        </p:spPr>
      </p:pic>
      <p:sp>
        <p:nvSpPr>
          <p:cNvPr id="4" name="Titel 3"/>
          <p:cNvSpPr>
            <a:spLocks noGrp="1"/>
          </p:cNvSpPr>
          <p:nvPr>
            <p:ph type="title"/>
          </p:nvPr>
        </p:nvSpPr>
        <p:spPr/>
        <p:txBody>
          <a:bodyPr/>
          <a:lstStyle/>
          <a:p>
            <a:r>
              <a:rPr lang="de-DE" dirty="0" smtClean="0"/>
              <a:t>Kommunikation zwischen Komponenten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(„Smart Components“)</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Wie wird kommuniziert?</a:t>
            </a: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99166375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p:cNvPicPr>
            <a:picLocks noChangeAspect="1"/>
          </p:cNvPicPr>
          <p:nvPr/>
        </p:nvPicPr>
        <p:blipFill>
          <a:blip r:embed="rId2"/>
          <a:stretch>
            <a:fillRect/>
          </a:stretch>
        </p:blipFill>
        <p:spPr>
          <a:xfrm>
            <a:off x="1977390" y="1176297"/>
            <a:ext cx="6743700" cy="3098800"/>
          </a:xfrm>
          <a:prstGeom prst="rect">
            <a:avLst/>
          </a:prstGeom>
        </p:spPr>
      </p:pic>
      <p:sp>
        <p:nvSpPr>
          <p:cNvPr id="4" name="Titel 3"/>
          <p:cNvSpPr>
            <a:spLocks noGrp="1"/>
          </p:cNvSpPr>
          <p:nvPr>
            <p:ph type="title"/>
          </p:nvPr>
        </p:nvSpPr>
        <p:spPr/>
        <p:txBody>
          <a:bodyPr/>
          <a:lstStyle/>
          <a:p>
            <a:r>
              <a:rPr lang="de-DE" dirty="0" smtClean="0"/>
              <a:t>Kommunikation: Properties</a:t>
            </a:r>
            <a:endParaRPr lang="de-DE" dirty="0"/>
          </a:p>
        </p:txBody>
      </p:sp>
      <p:sp>
        <p:nvSpPr>
          <p:cNvPr id="9" name="Textfeld 8"/>
          <p:cNvSpPr txBox="1"/>
          <p:nvPr/>
        </p:nvSpPr>
        <p:spPr>
          <a:xfrm>
            <a:off x="203200" y="4438713"/>
            <a:ext cx="9499600" cy="1237262"/>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oben nach unten: </a:t>
            </a:r>
            <a:r>
              <a:rPr lang="de-DE" sz="2400" b="1" dirty="0" smtClean="0">
                <a:solidFill>
                  <a:srgbClr val="EF7D1D"/>
                </a:solidFill>
                <a:latin typeface="Source Sans Pro Semibold" charset="0"/>
                <a:ea typeface="Source Sans Pro Semibold" charset="0"/>
                <a:cs typeface="Source Sans Pro Semibold" charset="0"/>
              </a:rPr>
              <a:t>Properties</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a:p>
            <a:pPr>
              <a:lnSpc>
                <a:spcPct val="120000"/>
              </a:lnSpc>
            </a:pPr>
            <a:r>
              <a:rPr lang="de-DE" sz="1400" dirty="0" smtClean="0">
                <a:solidFill>
                  <a:srgbClr val="025249"/>
                </a:solidFill>
                <a:latin typeface="Source Code Pro Medium" charset="0"/>
                <a:ea typeface="Source Code Pro Medium" charset="0"/>
                <a:cs typeface="Source Code Pro Medium" charset="0"/>
              </a:rPr>
              <a:t>&lt;Button </a:t>
            </a:r>
            <a:r>
              <a:rPr lang="de-DE" sz="1400" dirty="0" err="1" smtClean="0">
                <a:solidFill>
                  <a:srgbClr val="EF7D1D"/>
                </a:solidFill>
                <a:latin typeface="Source Code Pro Medium" charset="0"/>
                <a:ea typeface="Source Code Pro Medium" charset="0"/>
                <a:cs typeface="Source Code Pro Medium" charset="0"/>
              </a:rPr>
              <a:t>enabled</a:t>
            </a:r>
            <a:r>
              <a:rPr lang="de-DE" sz="1400" dirty="0" smtClean="0">
                <a:solidFill>
                  <a:srgbClr val="EF7D1D"/>
                </a:solidFill>
                <a:latin typeface="Source Code Pro Medium" charset="0"/>
                <a:ea typeface="Source Code Pro Medium" charset="0"/>
                <a:cs typeface="Source Code Pro Medium" charset="0"/>
              </a:rPr>
              <a:t>={. . . }</a:t>
            </a:r>
            <a:r>
              <a:rPr lang="de-DE" sz="1400" dirty="0" smtClean="0">
                <a:solidFill>
                  <a:srgbClr val="025249"/>
                </a:solidFill>
                <a:latin typeface="Source Code Pro Medium" charset="0"/>
                <a:ea typeface="Source Code Pro Medium" charset="0"/>
                <a:cs typeface="Source Code Pro Medium" charset="0"/>
              </a:rPr>
              <a:t>&gt;Set Password&lt;/Button&gt;</a:t>
            </a:r>
            <a:endParaRPr lang="de-DE" sz="1400"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91534926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2"/>
          <a:stretch>
            <a:fillRect/>
          </a:stretch>
        </p:blipFill>
        <p:spPr>
          <a:xfrm>
            <a:off x="1977390" y="1177089"/>
            <a:ext cx="7150100" cy="3098800"/>
          </a:xfrm>
          <a:prstGeom prst="rect">
            <a:avLst/>
          </a:prstGeom>
        </p:spPr>
      </p:pic>
      <p:sp>
        <p:nvSpPr>
          <p:cNvPr id="4" name="Titel 3"/>
          <p:cNvSpPr>
            <a:spLocks noGrp="1"/>
          </p:cNvSpPr>
          <p:nvPr>
            <p:ph type="title"/>
          </p:nvPr>
        </p:nvSpPr>
        <p:spPr/>
        <p:txBody>
          <a:bodyPr/>
          <a:lstStyle/>
          <a:p>
            <a:r>
              <a:rPr lang="de-DE" dirty="0" smtClean="0"/>
              <a:t>Kommunikation: Events</a:t>
            </a:r>
            <a:endParaRPr lang="de-DE" dirty="0"/>
          </a:p>
        </p:txBody>
      </p:sp>
      <p:sp>
        <p:nvSpPr>
          <p:cNvPr id="8" name="Textfeld 7"/>
          <p:cNvSpPr txBox="1"/>
          <p:nvPr/>
        </p:nvSpPr>
        <p:spPr>
          <a:xfrm>
            <a:off x="203200" y="4438713"/>
            <a:ext cx="9499600" cy="1865126"/>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unten nach oben: </a:t>
            </a:r>
            <a:r>
              <a:rPr lang="de-DE" sz="2400" b="1" dirty="0" smtClean="0">
                <a:solidFill>
                  <a:srgbClr val="C14026"/>
                </a:solidFill>
                <a:latin typeface="Source Sans Pro Semibold" charset="0"/>
                <a:ea typeface="Source Sans Pro Semibold" charset="0"/>
                <a:cs typeface="Source Sans Pro Semibold" charset="0"/>
              </a:rPr>
              <a:t>Events und </a:t>
            </a:r>
            <a:r>
              <a:rPr lang="de-DE" sz="2400" b="1" dirty="0" err="1" smtClean="0">
                <a:solidFill>
                  <a:srgbClr val="C14026"/>
                </a:solidFill>
                <a:latin typeface="Source Sans Pro Semibold" charset="0"/>
                <a:ea typeface="Source Sans Pro Semibold" charset="0"/>
                <a:cs typeface="Source Sans Pro Semibold" charset="0"/>
              </a:rPr>
              <a:t>Callbacks</a:t>
            </a:r>
            <a:endParaRPr lang="de-DE" sz="2400" b="1" dirty="0" smtClean="0">
              <a:solidFill>
                <a:srgbClr val="C14026"/>
              </a:solidFill>
              <a:latin typeface="Source Sans Pro Semibold" charset="0"/>
              <a:ea typeface="Source Sans Pro Semibold" charset="0"/>
              <a:cs typeface="Source Sans Pro Semibold" charset="0"/>
            </a:endParaRPr>
          </a:p>
          <a:p>
            <a:pPr marL="342900" indent="-34290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Callback-Funktion als </a:t>
            </a:r>
            <a:r>
              <a:rPr lang="de-DE" sz="2400" b="1" dirty="0" smtClean="0">
                <a:solidFill>
                  <a:srgbClr val="EF7D1D"/>
                </a:solidFill>
                <a:latin typeface="Source Sans Pro Semibold" charset="0"/>
                <a:ea typeface="Source Sans Pro Semibold" charset="0"/>
                <a:cs typeface="Source Sans Pro Semibold" charset="0"/>
              </a:rPr>
              <a:t>Property</a:t>
            </a:r>
          </a:p>
          <a:p>
            <a:pPr marL="342900" indent="-342900">
              <a:lnSpc>
                <a:spcPct val="120000"/>
              </a:lnSpc>
              <a:buFont typeface="Arial" charset="0"/>
              <a:buChar char="•"/>
            </a:pPr>
            <a:r>
              <a:rPr lang="de-DE" sz="2400" b="1" dirty="0" smtClean="0">
                <a:solidFill>
                  <a:srgbClr val="C14026"/>
                </a:solidFill>
                <a:latin typeface="Source Sans Pro Semibold" charset="0"/>
                <a:ea typeface="Source Sans Pro Semibold" charset="0"/>
                <a:cs typeface="Source Sans Pro Semibold" charset="0"/>
              </a:rPr>
              <a:t>Event: </a:t>
            </a:r>
            <a:r>
              <a:rPr lang="de-DE" sz="2400" b="1" dirty="0" smtClean="0">
                <a:solidFill>
                  <a:srgbClr val="025249"/>
                </a:solidFill>
                <a:latin typeface="Source Sans Pro Semibold" charset="0"/>
                <a:ea typeface="Source Sans Pro Semibold" charset="0"/>
                <a:cs typeface="Source Sans Pro Semibold" charset="0"/>
              </a:rPr>
              <a:t>Aufruf der Callback-Funktion</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53815101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Externes State-Management</a:t>
            </a:r>
            <a:endParaRPr lang="de-DE" dirty="0"/>
          </a:p>
        </p:txBody>
      </p:sp>
      <p:sp>
        <p:nvSpPr>
          <p:cNvPr id="9" name="Textfeld 8"/>
          <p:cNvSpPr txBox="1"/>
          <p:nvPr/>
        </p:nvSpPr>
        <p:spPr>
          <a:xfrm>
            <a:off x="280474" y="4433765"/>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Zustand und Logik wird aus den Komponenten ganz raus verschoben</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Prominente Vertreter: </a:t>
            </a:r>
            <a:r>
              <a:rPr lang="de-DE" sz="2400" dirty="0" err="1" smtClean="0">
                <a:solidFill>
                  <a:srgbClr val="EF7D1D"/>
                </a:solidFill>
                <a:latin typeface="Source Sans Pro" charset="0"/>
                <a:ea typeface="Source Sans Pro" charset="0"/>
                <a:cs typeface="Source Sans Pro" charset="0"/>
              </a:rPr>
              <a:t>Redux</a:t>
            </a:r>
            <a:r>
              <a:rPr lang="de-DE" sz="2400" dirty="0" smtClean="0">
                <a:solidFill>
                  <a:srgbClr val="EF7D1D"/>
                </a:solidFill>
                <a:latin typeface="Source Sans Pro" charset="0"/>
                <a:ea typeface="Source Sans Pro" charset="0"/>
                <a:cs typeface="Source Sans Pro" charset="0"/>
              </a:rPr>
              <a:t> </a:t>
            </a:r>
            <a:r>
              <a:rPr lang="de-DE" sz="2400" dirty="0" smtClean="0">
                <a:solidFill>
                  <a:srgbClr val="36544F"/>
                </a:solidFill>
                <a:latin typeface="Source Sans Pro" charset="0"/>
                <a:ea typeface="Source Sans Pro" charset="0"/>
                <a:cs typeface="Source Sans Pro" charset="0"/>
              </a:rPr>
              <a:t>und </a:t>
            </a:r>
            <a:r>
              <a:rPr lang="de-DE" sz="2400" dirty="0" err="1" smtClean="0">
                <a:solidFill>
                  <a:srgbClr val="EF7D1D"/>
                </a:solidFill>
                <a:latin typeface="Source Sans Pro" charset="0"/>
                <a:ea typeface="Source Sans Pro" charset="0"/>
                <a:cs typeface="Source Sans Pro" charset="0"/>
              </a:rPr>
              <a:t>MobX</a:t>
            </a:r>
            <a:r>
              <a:rPr lang="de-DE" sz="2400" dirty="0" smtClean="0">
                <a:solidFill>
                  <a:srgbClr val="EF7D1D"/>
                </a:solidFill>
                <a:latin typeface="Source Sans Pro" charset="0"/>
                <a:ea typeface="Source Sans Pro" charset="0"/>
                <a:cs typeface="Source Sans Pro" charset="0"/>
              </a:rPr>
              <a:t> </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Bessere Testbarkeit (Logik außerhalb von UI Komponenten)</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Geringere Kopplung an das UI-Framework </a:t>
            </a:r>
          </a:p>
          <a:p>
            <a:pPr marL="742950" lvl="1" indent="-285750">
              <a:lnSpc>
                <a:spcPct val="120000"/>
              </a:lnSpc>
              <a:buFont typeface="Arial" charset="0"/>
              <a:buChar char="•"/>
            </a:pPr>
            <a:r>
              <a:rPr lang="de-DE" sz="2400" dirty="0" err="1" smtClean="0">
                <a:solidFill>
                  <a:srgbClr val="36544F"/>
                </a:solidFill>
                <a:latin typeface="Source Sans Pro" charset="0"/>
                <a:ea typeface="Source Sans Pro" charset="0"/>
                <a:cs typeface="Source Sans Pro" charset="0"/>
              </a:rPr>
              <a:t>Redux</a:t>
            </a:r>
            <a:r>
              <a:rPr lang="de-DE" sz="2400" dirty="0" smtClean="0">
                <a:solidFill>
                  <a:srgbClr val="36544F"/>
                </a:solidFill>
                <a:latin typeface="Source Sans Pro" charset="0"/>
                <a:ea typeface="Source Sans Pro" charset="0"/>
                <a:cs typeface="Source Sans Pro" charset="0"/>
              </a:rPr>
              <a:t> gibt es auch für Angular, </a:t>
            </a:r>
            <a:r>
              <a:rPr lang="de-DE" sz="2400" dirty="0" err="1" smtClean="0">
                <a:solidFill>
                  <a:srgbClr val="36544F"/>
                </a:solidFill>
                <a:latin typeface="Source Sans Pro" charset="0"/>
                <a:ea typeface="Source Sans Pro" charset="0"/>
                <a:cs typeface="Source Sans Pro" charset="0"/>
              </a:rPr>
              <a:t>Vue</a:t>
            </a:r>
            <a:r>
              <a:rPr lang="de-DE" sz="2400" dirty="0" smtClean="0">
                <a:solidFill>
                  <a:srgbClr val="36544F"/>
                </a:solidFill>
                <a:latin typeface="Source Sans Pro" charset="0"/>
                <a:ea typeface="Source Sans Pro" charset="0"/>
                <a:cs typeface="Source Sans Pro" charset="0"/>
              </a:rPr>
              <a:t>, ...</a:t>
            </a:r>
            <a:endParaRPr lang="de-DE" sz="2400" dirty="0" smtClean="0">
              <a:solidFill>
                <a:srgbClr val="EF7D1D"/>
              </a:solidFill>
              <a:latin typeface="Source Sans Pro" charset="0"/>
              <a:ea typeface="Source Sans Pro" charset="0"/>
              <a:cs typeface="Source Sans Pro" charset="0"/>
            </a:endParaRPr>
          </a:p>
        </p:txBody>
      </p:sp>
      <p:pic>
        <p:nvPicPr>
          <p:cNvPr id="3" name="Bild 2"/>
          <p:cNvPicPr>
            <a:picLocks noChangeAspect="1"/>
          </p:cNvPicPr>
          <p:nvPr/>
        </p:nvPicPr>
        <p:blipFill>
          <a:blip r:embed="rId3"/>
          <a:stretch>
            <a:fillRect/>
          </a:stretch>
        </p:blipFill>
        <p:spPr>
          <a:xfrm>
            <a:off x="167426" y="986291"/>
            <a:ext cx="9612648" cy="3241046"/>
          </a:xfrm>
          <a:prstGeom prst="rect">
            <a:avLst/>
          </a:prstGeom>
        </p:spPr>
      </p:pic>
    </p:spTree>
    <p:extLst>
      <p:ext uri="{BB962C8B-B14F-4D97-AF65-F5344CB8AC3E}">
        <p14:creationId xmlns:p14="http://schemas.microsoft.com/office/powerpoint/2010/main" val="1904778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Single Page APPLICATIONS</a:t>
            </a:r>
            <a:endParaRPr lang="de-DE" dirty="0"/>
          </a:p>
        </p:txBody>
      </p:sp>
      <p:pic>
        <p:nvPicPr>
          <p:cNvPr id="4" name="Bild 3"/>
          <p:cNvPicPr>
            <a:picLocks noChangeAspect="1"/>
          </p:cNvPicPr>
          <p:nvPr/>
        </p:nvPicPr>
        <p:blipFill>
          <a:blip r:embed="rId2"/>
          <a:stretch>
            <a:fillRect/>
          </a:stretch>
        </p:blipFill>
        <p:spPr>
          <a:xfrm>
            <a:off x="685705" y="1492604"/>
            <a:ext cx="3084389" cy="3543034"/>
          </a:xfrm>
          <a:prstGeom prst="rect">
            <a:avLst/>
          </a:prstGeom>
        </p:spPr>
      </p:pic>
      <p:sp>
        <p:nvSpPr>
          <p:cNvPr id="8" name="Textfeld 7"/>
          <p:cNvSpPr txBox="1"/>
          <p:nvPr/>
        </p:nvSpPr>
        <p:spPr>
          <a:xfrm>
            <a:off x="685705" y="5190186"/>
            <a:ext cx="3487050" cy="1508105"/>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Klassische Webanwendung</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3700145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"JavaScript </a:t>
            </a:r>
            <a:r>
              <a:rPr lang="de-DE" sz="3900" b="1" dirty="0" err="1" smtClean="0">
                <a:solidFill>
                  <a:srgbClr val="EF7D1D"/>
                </a:solidFill>
                <a:latin typeface="Source Sans Pro Semibold" charset="0"/>
                <a:ea typeface="Source Sans Pro Semibold" charset="0"/>
                <a:cs typeface="Source Sans Pro Semibold" charset="0"/>
              </a:rPr>
              <a:t>that</a:t>
            </a:r>
            <a:r>
              <a:rPr lang="de-DE" sz="3900" b="1" dirty="0" smtClean="0">
                <a:solidFill>
                  <a:srgbClr val="EF7D1D"/>
                </a:solidFill>
                <a:latin typeface="Source Sans Pro Semibold" charset="0"/>
                <a:ea typeface="Source Sans Pro Semibold" charset="0"/>
                <a:cs typeface="Source Sans Pro Semibold" charset="0"/>
              </a:rPr>
              <a:t> </a:t>
            </a:r>
            <a:r>
              <a:rPr lang="de-DE" sz="3900" b="1" dirty="0" err="1" smtClean="0">
                <a:solidFill>
                  <a:srgbClr val="EF7D1D"/>
                </a:solidFill>
                <a:latin typeface="Source Sans Pro Semibold" charset="0"/>
                <a:ea typeface="Source Sans Pro Semibold" charset="0"/>
                <a:cs typeface="Source Sans Pro Semibold" charset="0"/>
              </a:rPr>
              <a:t>scales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dirty="0" smtClean="0"/>
              <a:t>http</a:t>
            </a:r>
            <a:r>
              <a:rPr lang="de-DE" dirty="0"/>
              <a:t>://</a:t>
            </a:r>
            <a:r>
              <a:rPr lang="de-DE" dirty="0" err="1"/>
              <a:t>www.typescriptlang.org</a:t>
            </a:r>
            <a:r>
              <a:rPr lang="de-DE" dirty="0"/>
              <a:t>/</a:t>
            </a:r>
          </a:p>
        </p:txBody>
      </p:sp>
    </p:spTree>
    <p:extLst>
      <p:ext uri="{BB962C8B-B14F-4D97-AF65-F5344CB8AC3E}">
        <p14:creationId xmlns:p14="http://schemas.microsoft.com/office/powerpoint/2010/main" val="189331436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a:t>
            </a:r>
            <a:r>
              <a:rPr lang="de-DE" dirty="0" err="1" smtClean="0"/>
              <a:t>TypeScript</a:t>
            </a:r>
            <a:endParaRPr lang="de-DE" dirty="0"/>
          </a:p>
        </p:txBody>
      </p:sp>
      <p:sp>
        <p:nvSpPr>
          <p:cNvPr id="3" name="Textfeld 2"/>
          <p:cNvSpPr txBox="1"/>
          <p:nvPr/>
        </p:nvSpPr>
        <p:spPr>
          <a:xfrm>
            <a:off x="203200" y="1268793"/>
            <a:ext cx="9499600" cy="4524315"/>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Semibold" charset="0"/>
                <a:ea typeface="Source Sans Pro Semibold" charset="0"/>
                <a:cs typeface="Source Sans Pro Semibold" charset="0"/>
              </a:rPr>
              <a:t>TypeScript</a:t>
            </a:r>
            <a:r>
              <a:rPr lang="de-DE" sz="2400" b="1" dirty="0" smtClean="0">
                <a:solidFill>
                  <a:srgbClr val="EF7D1D"/>
                </a:solidFill>
                <a:latin typeface="Source Sans Pro Semibold" charset="0"/>
                <a:ea typeface="Source Sans Pro Semibold" charset="0"/>
                <a:cs typeface="Source Sans Pro Semibold" charset="0"/>
              </a:rPr>
              <a:t>: Obermenge von JavaScript mit Typ-System</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Gültiger JavaScript-Code auch gültiger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-Code</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Compiler übersetzt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 in JavaScript-Code</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Unterstützt auch JSX</a:t>
            </a:r>
          </a:p>
          <a:p>
            <a:pPr marL="742950" lvl="1" indent="-28575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Sehr guter IDE Support </a:t>
            </a:r>
          </a:p>
          <a:p>
            <a:pPr marL="800100" lvl="1"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z.B. IDEA, </a:t>
            </a:r>
            <a:r>
              <a:rPr lang="de-DE" sz="2400" dirty="0" err="1" smtClean="0">
                <a:solidFill>
                  <a:srgbClr val="025249"/>
                </a:solidFill>
                <a:latin typeface="Source Sans Pro" charset="0"/>
                <a:ea typeface="Source Sans Pro" charset="0"/>
                <a:cs typeface="Source Sans Pro" charset="0"/>
              </a:rPr>
              <a:t>Eclipse</a:t>
            </a:r>
            <a:r>
              <a:rPr lang="de-DE" sz="2400" dirty="0" smtClean="0">
                <a:solidFill>
                  <a:srgbClr val="025249"/>
                </a:solidFill>
                <a:latin typeface="Source Sans Pro" charset="0"/>
                <a:ea typeface="Source Sans Pro" charset="0"/>
                <a:cs typeface="Source Sans Pro" charset="0"/>
              </a:rPr>
              <a:t>, VS Code</a:t>
            </a: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4" name="Bild 3"/>
          <p:cNvPicPr>
            <a:picLocks noChangeAspect="1"/>
          </p:cNvPicPr>
          <p:nvPr/>
        </p:nvPicPr>
        <p:blipFill rotWithShape="1">
          <a:blip r:embed="rId2"/>
          <a:srcRect l="18996"/>
          <a:stretch/>
        </p:blipFill>
        <p:spPr>
          <a:xfrm>
            <a:off x="4697928" y="3337440"/>
            <a:ext cx="4845318" cy="3066706"/>
          </a:xfrm>
          <a:prstGeom prst="rect">
            <a:avLst/>
          </a:prstGeom>
        </p:spPr>
      </p:pic>
    </p:spTree>
    <p:extLst>
      <p:ext uri="{BB962C8B-B14F-4D97-AF65-F5344CB8AC3E}">
        <p14:creationId xmlns:p14="http://schemas.microsoft.com/office/powerpoint/2010/main" val="50387057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1350691"/>
          </a:xfrm>
          <a:prstGeom prst="rect">
            <a:avLst/>
          </a:prstGeom>
          <a:noFill/>
        </p:spPr>
        <p:txBody>
          <a:bodyPr wrap="square" lIns="0" tIns="0" rIns="0" bIns="0" rtlCol="0">
            <a:spAutoFit/>
          </a:bodyPr>
          <a:lstStyle/>
          <a:p>
            <a:pPr>
              <a:lnSpc>
                <a:spcPct val="120000"/>
              </a:lnSpc>
            </a:pPr>
            <a:r>
              <a:rPr lang="en-US" sz="1463" b="1" dirty="0" err="1" smtClean="0">
                <a:solidFill>
                  <a:srgbClr val="EF7D1D"/>
                </a:solidFill>
                <a:latin typeface="Source Code Pro Medium" charset="0"/>
                <a:ea typeface="Source Code Pro Medium" charset="0"/>
                <a:cs typeface="Source Code Pro Medium" charset="0"/>
              </a:rPr>
              <a:t>Variablen</a:t>
            </a:r>
            <a:endParaRPr lang="en-US" sz="1463" b="1" dirty="0" smtClean="0">
              <a:solidFill>
                <a:srgbClr val="EF7D1D"/>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a:t>
            </a:r>
            <a:r>
              <a:rPr lang="en-US" sz="1463" dirty="0" err="1" smtClean="0">
                <a:solidFill>
                  <a:srgbClr val="025249"/>
                </a:solidFill>
                <a:latin typeface="Source Code Pro Medium" charset="0"/>
                <a:ea typeface="Source Code Pro Medium" charset="0"/>
                <a:cs typeface="Source Code Pro Medium" charset="0"/>
              </a:rPr>
              <a:t>yo</a:t>
            </a:r>
            <a:r>
              <a:rPr lang="en-US" sz="1463" dirty="0" smtClean="0">
                <a:solidFill>
                  <a:srgbClr val="025249"/>
                </a:solidFill>
                <a:latin typeface="Source Code Pro Medium" charset="0"/>
                <a:ea typeface="Source Code Pro Medium" charset="0"/>
                <a:cs typeface="Source Code Pro Medium" charset="0"/>
              </a:rPr>
              <a:t>";</a:t>
            </a: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10; </a:t>
            </a:r>
            <a:r>
              <a:rPr lang="en-US" sz="1463" dirty="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Fehler</a:t>
            </a:r>
            <a:r>
              <a:rPr lang="en-US" sz="1463" dirty="0" smtClean="0">
                <a:solidFill>
                  <a:srgbClr val="025249"/>
                </a:solidFill>
                <a:latin typeface="Source Code Pro Medium" charset="0"/>
                <a:ea typeface="Source Code Pro Medium" charset="0"/>
                <a:cs typeface="Source Code Pro Medium" charset="0"/>
              </a:rPr>
              <a:t>: Type 'number' </a:t>
            </a:r>
            <a:r>
              <a:rPr lang="en-US" sz="1463" dirty="0">
                <a:solidFill>
                  <a:srgbClr val="025249"/>
                </a:solidFill>
                <a:latin typeface="Source Code Pro Medium" charset="0"/>
                <a:ea typeface="Source Code Pro Medium" charset="0"/>
                <a:cs typeface="Source Code Pro Medium" charset="0"/>
              </a:rPr>
              <a:t>is not assignable to type </a:t>
            </a:r>
            <a:r>
              <a:rPr lang="en-US" sz="1463" dirty="0" smtClean="0">
                <a:solidFill>
                  <a:srgbClr val="025249"/>
                </a:solidFill>
                <a:latin typeface="Source Code Pro Medium" charset="0"/>
                <a:ea typeface="Source Code Pro Medium" charset="0"/>
                <a:cs typeface="Source Code Pro Medium" charset="0"/>
              </a:rPr>
              <a:t>'string'</a:t>
            </a:r>
          </a:p>
          <a:p>
            <a:pPr>
              <a:lnSpc>
                <a:spcPct val="120000"/>
              </a:lnSpc>
            </a:pPr>
            <a:endParaRPr lang="en-US" sz="1463" b="1" dirty="0" smtClean="0">
              <a:solidFill>
                <a:srgbClr val="EF7D1D"/>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134136901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2952924"/>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EF7D1D"/>
                </a:solidFill>
                <a:latin typeface="Source Code Pro" charset="0"/>
                <a:ea typeface="Source Code Pro" charset="0"/>
                <a:cs typeface="Source Code Pro" charset="0"/>
              </a:rPr>
              <a:t>Funktionen</a:t>
            </a: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function </a:t>
            </a: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(what: string) {</a:t>
            </a:r>
          </a:p>
          <a:p>
            <a:pPr>
              <a:lnSpc>
                <a:spcPct val="120000"/>
              </a:lnSpc>
            </a:pPr>
            <a:r>
              <a:rPr lang="en-US" sz="1463" dirty="0" smtClean="0">
                <a:solidFill>
                  <a:srgbClr val="025249"/>
                </a:solidFill>
                <a:latin typeface="Source Code Pro" charset="0"/>
                <a:ea typeface="Source Code Pro" charset="0"/>
                <a:cs typeface="Source Code Pro" charset="0"/>
              </a:rPr>
              <a:t>   return `Saying: ${what}`; </a:t>
            </a:r>
          </a:p>
          <a:p>
            <a:pPr>
              <a:lnSpc>
                <a:spcPct val="120000"/>
              </a:lnSpc>
            </a:pPr>
            <a:r>
              <a:rPr lang="en-US" sz="1463" dirty="0" smtClean="0">
                <a:solidFill>
                  <a:srgbClr val="025249"/>
                </a:solidFill>
                <a:latin typeface="Source Code Pro" charset="0"/>
                <a:ea typeface="Source Code Pro" charset="0"/>
                <a:cs typeface="Source Code Pro" charset="0"/>
              </a:rPr>
              <a:t>}</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('Klaus'); // OK</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(10);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(10 is not a string)</a:t>
            </a:r>
          </a:p>
          <a:p>
            <a:pPr>
              <a:lnSpc>
                <a:spcPct val="120000"/>
              </a:lnSpc>
            </a:pPr>
            <a:endParaRPr lang="en-US" sz="1463" dirty="0" smtClean="0">
              <a:solidFill>
                <a:srgbClr val="025249"/>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62928048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3781933"/>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36544F"/>
                </a:solidFill>
                <a:latin typeface="Source Code Pro" charset="0"/>
                <a:ea typeface="Source Code Pro" charset="0"/>
                <a:cs typeface="Source Code Pro" charset="0"/>
              </a:rPr>
              <a:t>Funktionen</a:t>
            </a:r>
            <a:endParaRPr lang="en-US" sz="1463" b="1" dirty="0">
              <a:solidFill>
                <a:srgbClr val="36544F"/>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function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(what: string) {</a:t>
            </a:r>
          </a:p>
          <a:p>
            <a:pPr>
              <a:lnSpc>
                <a:spcPct val="120000"/>
              </a:lnSpc>
            </a:pPr>
            <a:r>
              <a:rPr lang="en-US" sz="1463" dirty="0">
                <a:solidFill>
                  <a:srgbClr val="025249"/>
                </a:solidFill>
                <a:latin typeface="Source Code Pro" charset="0"/>
                <a:ea typeface="Source Code Pro" charset="0"/>
                <a:cs typeface="Source Code Pro" charset="0"/>
              </a:rPr>
              <a:t>   return `Saying: ${what}`; </a:t>
            </a:r>
          </a:p>
          <a:p>
            <a:pPr>
              <a:lnSpc>
                <a:spcPct val="120000"/>
              </a:lnSpc>
            </a:pPr>
            <a:r>
              <a:rPr lang="en-US" sz="1463" dirty="0">
                <a:solidFill>
                  <a:srgbClr val="025249"/>
                </a:solidFill>
                <a:latin typeface="Source Code Pro" charset="0"/>
                <a:ea typeface="Source Code Pro" charset="0"/>
                <a:cs typeface="Source Code Pro" charset="0"/>
              </a:rPr>
              <a:t>}</a:t>
            </a: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b="1" dirty="0" err="1">
                <a:solidFill>
                  <a:srgbClr val="EF7D1D"/>
                </a:solidFill>
                <a:latin typeface="Source Code Pro" charset="0"/>
                <a:ea typeface="Source Code Pro" charset="0"/>
                <a:cs typeface="Source Code Pro" charset="0"/>
              </a:rPr>
              <a:t>Angabe</a:t>
            </a:r>
            <a:r>
              <a:rPr lang="en-US" sz="1463" b="1" dirty="0">
                <a:solidFill>
                  <a:srgbClr val="EF7D1D"/>
                </a:solidFill>
                <a:latin typeface="Source Code Pro" charset="0"/>
                <a:ea typeface="Source Code Pro" charset="0"/>
                <a:cs typeface="Source Code Pro" charset="0"/>
              </a:rPr>
              <a:t> von </a:t>
            </a:r>
            <a:r>
              <a:rPr lang="en-US" sz="1463" b="1" dirty="0" err="1">
                <a:solidFill>
                  <a:srgbClr val="EF7D1D"/>
                </a:solidFill>
                <a:latin typeface="Source Code Pro" charset="0"/>
                <a:ea typeface="Source Code Pro" charset="0"/>
                <a:cs typeface="Source Code Pro" charset="0"/>
              </a:rPr>
              <a:t>Typen</a:t>
            </a:r>
            <a:r>
              <a:rPr lang="en-US" sz="1463" b="1" dirty="0">
                <a:solidFill>
                  <a:srgbClr val="EF7D1D"/>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ist</a:t>
            </a:r>
            <a:r>
              <a:rPr lang="en-US" sz="1463" b="1" dirty="0">
                <a:solidFill>
                  <a:srgbClr val="EF7D1D"/>
                </a:solidFill>
                <a:latin typeface="Source Code Pro" charset="0"/>
                <a:ea typeface="Source Code Pro" charset="0"/>
                <a:cs typeface="Source Code Pro" charset="0"/>
              </a:rPr>
              <a:t> optional, </a:t>
            </a:r>
            <a:r>
              <a:rPr lang="en-US" sz="1463" b="1" dirty="0" err="1" smtClean="0">
                <a:solidFill>
                  <a:srgbClr val="EF7D1D"/>
                </a:solidFill>
                <a:latin typeface="Source Code Pro" charset="0"/>
                <a:ea typeface="Source Code Pro" charset="0"/>
                <a:cs typeface="Source Code Pro" charset="0"/>
              </a:rPr>
              <a:t>Typen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werden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dann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abgeleitet</a:t>
            </a:r>
            <a:r>
              <a:rPr lang="en-US" sz="1463" b="1"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let </a:t>
            </a:r>
            <a:r>
              <a:rPr lang="en-US" sz="1463" dirty="0" smtClean="0">
                <a:solidFill>
                  <a:srgbClr val="025249"/>
                </a:solidFill>
                <a:latin typeface="Source Code Pro" charset="0"/>
                <a:ea typeface="Source Code Pro" charset="0"/>
                <a:cs typeface="Source Code Pro" charset="0"/>
              </a:rPr>
              <a:t>result = 7; </a:t>
            </a:r>
            <a:r>
              <a:rPr lang="en-US" sz="1463" dirty="0" err="1" smtClean="0">
                <a:solidFill>
                  <a:srgbClr val="025249"/>
                </a:solidFill>
                <a:latin typeface="Source Code Pro" charset="0"/>
                <a:ea typeface="Source Code Pro" charset="0"/>
                <a:cs typeface="Source Code Pro" charset="0"/>
              </a:rPr>
              <a:t>abgeleiteter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number</a:t>
            </a:r>
          </a:p>
          <a:p>
            <a:pPr>
              <a:lnSpc>
                <a:spcPct val="120000"/>
              </a:lnSpc>
            </a:pPr>
            <a:r>
              <a:rPr lang="en-US" sz="1463" dirty="0" smtClean="0">
                <a:solidFill>
                  <a:srgbClr val="025249"/>
                </a:solidFill>
                <a:latin typeface="Source Code Pro" charset="0"/>
                <a:ea typeface="Source Code Pro" charset="0"/>
                <a:cs typeface="Source Code Pro" charset="0"/>
              </a:rPr>
              <a:t>result </a:t>
            </a: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('Lars')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a</a:t>
            </a:r>
            <a:r>
              <a:rPr lang="en-US" sz="1463" dirty="0" err="1" smtClean="0">
                <a:solidFill>
                  <a:srgbClr val="025249"/>
                </a:solidFill>
                <a:latin typeface="Source Code Pro" charset="0"/>
                <a:ea typeface="Source Code Pro" charset="0"/>
                <a:cs typeface="Source Code Pro" charset="0"/>
              </a:rPr>
              <a:t>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von </a:t>
            </a:r>
            <a:r>
              <a:rPr lang="en-US" sz="1463" b="1"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 string)</a:t>
            </a: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210768398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Eigene Typen definieren</a:t>
            </a:r>
          </a:p>
        </p:txBody>
      </p:sp>
      <p:sp>
        <p:nvSpPr>
          <p:cNvPr id="4" name="Textfeld 3"/>
          <p:cNvSpPr txBox="1"/>
          <p:nvPr/>
        </p:nvSpPr>
        <p:spPr>
          <a:xfrm>
            <a:off x="320736" y="1929621"/>
            <a:ext cx="9279032" cy="1890967"/>
          </a:xfrm>
          <a:prstGeom prst="rect">
            <a:avLst/>
          </a:prstGeom>
          <a:noFill/>
        </p:spPr>
        <p:txBody>
          <a:bodyPr wrap="square" lIns="0" tIns="0" rIns="0" bIns="0" rtlCol="0">
            <a:spAutoFit/>
          </a:bodyPr>
          <a:lstStyle/>
          <a:p>
            <a:pPr>
              <a:lnSpc>
                <a:spcPct val="120000"/>
              </a:lnSpc>
            </a:pPr>
            <a:r>
              <a:rPr lang="en-US" sz="1463" dirty="0" smtClean="0">
                <a:solidFill>
                  <a:schemeClr val="accent2">
                    <a:lumMod val="75000"/>
                  </a:schemeClr>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Person = {              // </a:t>
            </a:r>
            <a:r>
              <a:rPr lang="en-US" sz="1463" dirty="0" err="1" smtClean="0">
                <a:solidFill>
                  <a:srgbClr val="36544F"/>
                </a:solidFill>
                <a:latin typeface="Source Code Pro Medium" charset="0"/>
                <a:ea typeface="Source Code Pro Medium" charset="0"/>
                <a:cs typeface="Source Code Pro Medium" charset="0"/>
              </a:rPr>
              <a:t>Alternativ</a:t>
            </a:r>
            <a:r>
              <a:rPr lang="en-US" sz="1463" dirty="0" smtClean="0">
                <a:solidFill>
                  <a:srgbClr val="36544F"/>
                </a:solidFill>
                <a:latin typeface="Source Code Pro Medium" charset="0"/>
                <a:ea typeface="Source Code Pro Medium" charset="0"/>
                <a:cs typeface="Source Code Pro Medium" charset="0"/>
              </a:rPr>
              <a:t>: interface</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string,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string|null</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nullable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ein</a:t>
            </a:r>
            <a:r>
              <a:rPr lang="en-US" sz="1463" dirty="0" smtClean="0">
                <a:solidFill>
                  <a:srgbClr val="36544F"/>
                </a:solidFill>
                <a:latin typeface="Source Code Pro Medium" charset="0"/>
                <a:ea typeface="Source Code Pro Medium" charset="0"/>
                <a:cs typeface="Source Code Pro Medium" charset="0"/>
              </a:rPr>
              <a:t> String </a:t>
            </a:r>
            <a:r>
              <a:rPr lang="en-US" sz="1463" dirty="0" err="1" smtClean="0">
                <a:solidFill>
                  <a:srgbClr val="36544F"/>
                </a:solidFill>
                <a:latin typeface="Source Code Pro Medium" charset="0"/>
                <a:ea typeface="Source Code Pro Medium" charset="0"/>
                <a:cs typeface="Source Code Pro Medium" charset="0"/>
              </a:rPr>
              <a:t>oder</a:t>
            </a:r>
            <a:r>
              <a:rPr lang="en-US" sz="1463" dirty="0" smtClean="0">
                <a:solidFill>
                  <a:srgbClr val="36544F"/>
                </a:solidFill>
                <a:latin typeface="Source Code Pro Medium" charset="0"/>
                <a:ea typeface="Source Code Pro Medium" charset="0"/>
                <a:cs typeface="Source Code Pro Medium" charset="0"/>
              </a:rPr>
              <a:t> null")</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age?: number               // </a:t>
            </a:r>
            <a:r>
              <a:rPr lang="en-US" sz="1463" dirty="0" err="1" smtClean="0">
                <a:solidFill>
                  <a:srgbClr val="36544F"/>
                </a:solidFill>
                <a:latin typeface="Source Code Pro Medium" charset="0"/>
                <a:ea typeface="Source Code Pro Medium" charset="0"/>
                <a:cs typeface="Source Code Pro Medium" charset="0"/>
              </a:rPr>
              <a:t>optionaler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89344260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35531"/>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Eigene Typen definieren und verwenden</a:t>
            </a:r>
          </a:p>
        </p:txBody>
      </p:sp>
      <p:sp>
        <p:nvSpPr>
          <p:cNvPr id="4" name="Textfeld 3"/>
          <p:cNvSpPr txBox="1"/>
          <p:nvPr/>
        </p:nvSpPr>
        <p:spPr>
          <a:xfrm>
            <a:off x="320736" y="1929621"/>
            <a:ext cx="9279032" cy="4052071"/>
          </a:xfrm>
          <a:prstGeom prst="rect">
            <a:avLst/>
          </a:prstGeom>
          <a:noFill/>
        </p:spPr>
        <p:txBody>
          <a:bodyPr wrap="square" lIns="0" tIns="0" rIns="0" bIns="0" rtlCol="0">
            <a:spAutoFit/>
          </a:bodyPr>
          <a:lstStyle/>
          <a:p>
            <a:pPr>
              <a:lnSpc>
                <a:spcPct val="120000"/>
              </a:lnSpc>
            </a:pPr>
            <a:r>
              <a:rPr lang="en-US" sz="1463" dirty="0" smtClean="0">
                <a:solidFill>
                  <a:schemeClr val="accent2">
                    <a:lumMod val="75000"/>
                  </a:schemeClr>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Person = {              // </a:t>
            </a:r>
            <a:r>
              <a:rPr lang="en-US" sz="1463" dirty="0" err="1" smtClean="0">
                <a:solidFill>
                  <a:srgbClr val="36544F"/>
                </a:solidFill>
                <a:latin typeface="Source Code Pro Medium" charset="0"/>
                <a:ea typeface="Source Code Pro Medium" charset="0"/>
                <a:cs typeface="Source Code Pro Medium" charset="0"/>
              </a:rPr>
              <a:t>Alternativ</a:t>
            </a:r>
            <a:r>
              <a:rPr lang="en-US" sz="1463" dirty="0" smtClean="0">
                <a:solidFill>
                  <a:srgbClr val="36544F"/>
                </a:solidFill>
                <a:latin typeface="Source Code Pro Medium" charset="0"/>
                <a:ea typeface="Source Code Pro Medium" charset="0"/>
                <a:cs typeface="Source Code Pro Medium" charset="0"/>
              </a:rPr>
              <a:t>: interface</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string,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string|null</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nullable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ein</a:t>
            </a:r>
            <a:r>
              <a:rPr lang="en-US" sz="1463" dirty="0" smtClean="0">
                <a:solidFill>
                  <a:srgbClr val="36544F"/>
                </a:solidFill>
                <a:latin typeface="Source Code Pro Medium" charset="0"/>
                <a:ea typeface="Source Code Pro Medium" charset="0"/>
                <a:cs typeface="Source Code Pro Medium" charset="0"/>
              </a:rPr>
              <a:t> String </a:t>
            </a:r>
            <a:r>
              <a:rPr lang="en-US" sz="1463" dirty="0" err="1" smtClean="0">
                <a:solidFill>
                  <a:srgbClr val="36544F"/>
                </a:solidFill>
                <a:latin typeface="Source Code Pro Medium" charset="0"/>
                <a:ea typeface="Source Code Pro Medium" charset="0"/>
                <a:cs typeface="Source Code Pro Medium" charset="0"/>
              </a:rPr>
              <a:t>oder</a:t>
            </a:r>
            <a:r>
              <a:rPr lang="en-US" sz="1463" dirty="0" smtClean="0">
                <a:solidFill>
                  <a:srgbClr val="36544F"/>
                </a:solidFill>
                <a:latin typeface="Source Code Pro Medium" charset="0"/>
                <a:ea typeface="Source Code Pro Medium" charset="0"/>
                <a:cs typeface="Source Code Pro Medium" charset="0"/>
              </a:rPr>
              <a:t> null")</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age?: number               // </a:t>
            </a:r>
            <a:r>
              <a:rPr lang="en-US" sz="1463" dirty="0" err="1" smtClean="0">
                <a:solidFill>
                  <a:srgbClr val="36544F"/>
                </a:solidFill>
                <a:latin typeface="Source Code Pro Medium" charset="0"/>
                <a:ea typeface="Source Code Pro Medium" charset="0"/>
                <a:cs typeface="Source Code Pro Medium" charset="0"/>
              </a:rPr>
              <a:t>optionaler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function </a:t>
            </a: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(p: Person)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console.log</a:t>
            </a:r>
            <a:r>
              <a:rPr lang="en-US" sz="1463" dirty="0" smtClean="0">
                <a:solidFill>
                  <a:srgbClr val="36544F"/>
                </a:solidFill>
                <a:latin typeface="Source Code Pro Medium" charset="0"/>
                <a:ea typeface="Source Code Pro Medium" charset="0"/>
                <a:cs typeface="Source Code Pro Medium" charset="0"/>
              </a:rPr>
              <a:t>(`Hello, ${</a:t>
            </a:r>
            <a:r>
              <a:rPr lang="en-US" sz="1463" dirty="0" err="1" smtClean="0">
                <a:solidFill>
                  <a:srgbClr val="36544F"/>
                </a:solidFill>
                <a:latin typeface="Source Code Pro Medium" charset="0"/>
                <a:ea typeface="Source Code Pro Medium" charset="0"/>
                <a:cs typeface="Source Code Pro Medium" charset="0"/>
              </a:rPr>
              <a:t>p.lastName</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p.lastName.toUpperCase</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Object is possibly null</a:t>
            </a: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null});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a:solidFill>
                  <a:srgbClr val="36544F"/>
                </a:solidFill>
                <a:latin typeface="Source Code Pro Medium" charset="0"/>
                <a:ea typeface="Source Code Pro Medium" charset="0"/>
                <a:cs typeface="Source Code Pro Medium" charset="0"/>
              </a:rPr>
              <a:t>firstName</a:t>
            </a:r>
            <a:r>
              <a:rPr lang="en-US" sz="1463" dirty="0">
                <a:solidFill>
                  <a:srgbClr val="36544F"/>
                </a:solidFill>
                <a:latin typeface="Source Code Pro Medium" charset="0"/>
                <a:ea typeface="Source Code Pro Medium" charset="0"/>
                <a:cs typeface="Source Code Pro Medium" charset="0"/>
              </a:rPr>
              <a:t>: 'Klaus</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777}); //</a:t>
            </a:r>
            <a:r>
              <a:rPr lang="en-US" sz="1463" dirty="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kein</a:t>
            </a:r>
            <a:r>
              <a:rPr lang="en-US" sz="1463" dirty="0" smtClean="0">
                <a:solidFill>
                  <a:srgbClr val="36544F"/>
                </a:solidFill>
                <a:latin typeface="Source Code Pro Medium" charset="0"/>
                <a:ea typeface="Source Code Pro Medium" charset="0"/>
                <a:cs typeface="Source Code Pro Medium" charset="0"/>
              </a:rPr>
              <a:t> String</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'Mueller', age: 32});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209385494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p:txBody>
      </p:sp>
      <p:sp>
        <p:nvSpPr>
          <p:cNvPr id="4" name="Textfeld 3"/>
          <p:cNvSpPr txBox="1"/>
          <p:nvPr/>
        </p:nvSpPr>
        <p:spPr>
          <a:xfrm>
            <a:off x="320736" y="1929621"/>
            <a:ext cx="9279032" cy="2431243"/>
          </a:xfrm>
          <a:prstGeom prst="rect">
            <a:avLst/>
          </a:prstGeom>
          <a:noFill/>
        </p:spPr>
        <p:txBody>
          <a:bodyPr wrap="square" lIns="0" tIns="0" rIns="0" bIns="0" rtlCol="0">
            <a:spAutoFit/>
          </a:bodyPr>
          <a:lstStyle/>
          <a:p>
            <a:pPr>
              <a:lnSpc>
                <a:spcPct val="120000"/>
              </a:lnSpc>
            </a:pPr>
            <a:r>
              <a:rPr lang="en-US" sz="1463" dirty="0">
                <a:solidFill>
                  <a:srgbClr val="EF7D1D"/>
                </a:solidFill>
                <a:latin typeface="Source Code Pro Medium" charset="0"/>
                <a:ea typeface="Source Code Pro Medium" charset="0"/>
                <a:cs typeface="Source Code Pro Medium" charset="0"/>
              </a:rPr>
              <a:t>type</a:t>
            </a:r>
            <a:r>
              <a:rPr lang="en-US" sz="1463" dirty="0">
                <a:solidFill>
                  <a:srgbClr val="36544F"/>
                </a:solidFill>
                <a:latin typeface="Source Code Pro Medium" charset="0"/>
                <a:ea typeface="Source Code Pro Medium" charset="0"/>
                <a:cs typeface="Source Code Pro Medium" charset="0"/>
              </a:rPr>
              <a:t> Person = { name: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EF7D1D"/>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a:t>
            </a:r>
            <a:r>
              <a:rPr lang="en-US" sz="1463" dirty="0">
                <a:solidFill>
                  <a:srgbClr val="36544F"/>
                </a:solidFill>
                <a:latin typeface="Source Code Pro Medium" charset="0"/>
                <a:ea typeface="Source Code Pro Medium" charset="0"/>
                <a:cs typeface="Source Code Pro Medium" charset="0"/>
              </a:rPr>
              <a:t>Movie = { title: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persons: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Person</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movies: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Movie</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a:solidFill>
                  <a:srgbClr val="36544F"/>
                </a:solidFill>
                <a:latin typeface="Source Code Pro Medium" charset="0"/>
                <a:ea typeface="Source Code Pro Medium" charset="0"/>
                <a:cs typeface="Source Code Pro Medium" charset="0"/>
              </a:rPr>
              <a:t>({name: 'Klaus'});  </a:t>
            </a:r>
            <a:r>
              <a:rPr lang="en-US" sz="1463" dirty="0" smtClean="0">
                <a:solidFill>
                  <a:srgbClr val="36544F"/>
                </a:solidFill>
                <a:latin typeface="Source Code Pro Medium" charset="0"/>
                <a:ea typeface="Source Code Pro Medium" charset="0"/>
                <a:cs typeface="Source Code Pro Medium" charset="0"/>
              </a:rPr>
              <a:t>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movies.push</a:t>
            </a:r>
            <a:r>
              <a:rPr lang="en-US" sz="1463" dirty="0" smtClean="0">
                <a:solidFill>
                  <a:srgbClr val="36544F"/>
                </a:solidFill>
                <a:latin typeface="Source Code Pro Medium" charset="0"/>
                <a:ea typeface="Source Code Pro Medium" charset="0"/>
                <a:cs typeface="Source Code Pro Medium" charset="0"/>
              </a:rPr>
              <a:t>({title: 'Batman'});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smtClean="0">
                <a:solidFill>
                  <a:srgbClr val="36544F"/>
                </a:solidFill>
                <a:latin typeface="Source Code Pro Medium" charset="0"/>
                <a:ea typeface="Source Code Pro Medium" charset="0"/>
                <a:cs typeface="Source Code Pro Medium" charset="0"/>
              </a:rPr>
              <a:t>({title: 'Casablanca'}) // error ('title' not in Person)</a:t>
            </a:r>
          </a:p>
        </p:txBody>
      </p:sp>
    </p:spTree>
    <p:extLst>
      <p:ext uri="{BB962C8B-B14F-4D97-AF65-F5344CB8AC3E}">
        <p14:creationId xmlns:p14="http://schemas.microsoft.com/office/powerpoint/2010/main" val="1436960095"/>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p:txBody>
      </p:sp>
      <p:sp>
        <p:nvSpPr>
          <p:cNvPr id="4" name="Textfeld 3"/>
          <p:cNvSpPr txBox="1"/>
          <p:nvPr/>
        </p:nvSpPr>
        <p:spPr>
          <a:xfrm>
            <a:off x="320736" y="1929621"/>
            <a:ext cx="9279032" cy="2431243"/>
          </a:xfrm>
          <a:prstGeom prst="rect">
            <a:avLst/>
          </a:prstGeom>
          <a:noFill/>
        </p:spPr>
        <p:txBody>
          <a:bodyPr wrap="square" lIns="0" tIns="0" rIns="0" bIns="0" rtlCol="0">
            <a:spAutoFit/>
          </a:bodyPr>
          <a:lstStyle/>
          <a:p>
            <a:pPr>
              <a:lnSpc>
                <a:spcPct val="120000"/>
              </a:lnSpc>
            </a:pPr>
            <a:r>
              <a:rPr lang="en-US" sz="1463" dirty="0">
                <a:solidFill>
                  <a:srgbClr val="EF7D1D"/>
                </a:solidFill>
                <a:latin typeface="Source Code Pro Medium" charset="0"/>
                <a:ea typeface="Source Code Pro Medium" charset="0"/>
                <a:cs typeface="Source Code Pro Medium" charset="0"/>
              </a:rPr>
              <a:t>type</a:t>
            </a:r>
            <a:r>
              <a:rPr lang="en-US" sz="1463" dirty="0">
                <a:solidFill>
                  <a:srgbClr val="36544F"/>
                </a:solidFill>
                <a:latin typeface="Source Code Pro Medium" charset="0"/>
                <a:ea typeface="Source Code Pro Medium" charset="0"/>
                <a:cs typeface="Source Code Pro Medium" charset="0"/>
              </a:rPr>
              <a:t> Person = { name: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EF7D1D"/>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a:t>
            </a:r>
            <a:r>
              <a:rPr lang="en-US" sz="1463" dirty="0">
                <a:solidFill>
                  <a:srgbClr val="36544F"/>
                </a:solidFill>
                <a:latin typeface="Source Code Pro Medium" charset="0"/>
                <a:ea typeface="Source Code Pro Medium" charset="0"/>
                <a:cs typeface="Source Code Pro Medium" charset="0"/>
              </a:rPr>
              <a:t>Movie = { title: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persons: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Person</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movies: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Movie</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a:solidFill>
                  <a:srgbClr val="36544F"/>
                </a:solidFill>
                <a:latin typeface="Source Code Pro Medium" charset="0"/>
                <a:ea typeface="Source Code Pro Medium" charset="0"/>
                <a:cs typeface="Source Code Pro Medium" charset="0"/>
              </a:rPr>
              <a:t>({name: 'Klaus'});  </a:t>
            </a:r>
            <a:r>
              <a:rPr lang="en-US" sz="1463" dirty="0" smtClean="0">
                <a:solidFill>
                  <a:srgbClr val="36544F"/>
                </a:solidFill>
                <a:latin typeface="Source Code Pro Medium" charset="0"/>
                <a:ea typeface="Source Code Pro Medium" charset="0"/>
                <a:cs typeface="Source Code Pro Medium" charset="0"/>
              </a:rPr>
              <a:t>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movies.push</a:t>
            </a:r>
            <a:r>
              <a:rPr lang="en-US" sz="1463" dirty="0" smtClean="0">
                <a:solidFill>
                  <a:srgbClr val="36544F"/>
                </a:solidFill>
                <a:latin typeface="Source Code Pro Medium" charset="0"/>
                <a:ea typeface="Source Code Pro Medium" charset="0"/>
                <a:cs typeface="Source Code Pro Medium" charset="0"/>
              </a:rPr>
              <a:t>({title: 'Batman'});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smtClean="0">
                <a:solidFill>
                  <a:srgbClr val="36544F"/>
                </a:solidFill>
                <a:latin typeface="Source Code Pro Medium" charset="0"/>
                <a:ea typeface="Source Code Pro Medium" charset="0"/>
                <a:cs typeface="Source Code Pro Medium" charset="0"/>
              </a:rPr>
              <a:t>({title: 'Casablanca'}) // error ('title' not in Person)</a:t>
            </a:r>
          </a:p>
        </p:txBody>
      </p:sp>
    </p:spTree>
    <p:extLst>
      <p:ext uri="{BB962C8B-B14F-4D97-AF65-F5344CB8AC3E}">
        <p14:creationId xmlns:p14="http://schemas.microsoft.com/office/powerpoint/2010/main" val="2019365732"/>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517362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für </a:t>
            </a:r>
            <a:r>
              <a:rPr lang="de-DE" sz="3900" b="1" dirty="0" err="1" smtClean="0">
                <a:solidFill>
                  <a:srgbClr val="EF7D1D"/>
                </a:solidFill>
                <a:latin typeface="Source Sans Pro Semibold" charset="0"/>
                <a:ea typeface="Source Sans Pro Semibold" charset="0"/>
                <a:cs typeface="Source Sans Pro Semibold" charset="0"/>
              </a:rPr>
              <a:t>React</a:t>
            </a:r>
            <a:r>
              <a:rPr lang="de-DE" sz="3900" b="1" dirty="0" smtClean="0">
                <a:solidFill>
                  <a:srgbClr val="EF7D1D"/>
                </a:solidFill>
                <a:latin typeface="Source Sans Pro Semibold" charset="0"/>
                <a:ea typeface="Source Sans Pro Semibold" charset="0"/>
                <a:cs typeface="Source Sans Pro Semibold" charset="0"/>
              </a:rPr>
              <a:t>-Anwendungen</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5" name="Titel 4"/>
          <p:cNvSpPr>
            <a:spLocks noGrp="1"/>
          </p:cNvSpPr>
          <p:nvPr>
            <p:ph type="title"/>
          </p:nvPr>
        </p:nvSpPr>
        <p:spPr/>
        <p:txBody>
          <a:bodyPr/>
          <a:lstStyle/>
          <a:p>
            <a:endParaRPr lang="de-DE"/>
          </a:p>
        </p:txBody>
      </p:sp>
    </p:spTree>
    <p:extLst>
      <p:ext uri="{BB962C8B-B14F-4D97-AF65-F5344CB8AC3E}">
        <p14:creationId xmlns:p14="http://schemas.microsoft.com/office/powerpoint/2010/main" val="18025673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Single </a:t>
            </a:r>
            <a:r>
              <a:rPr lang="de-DE" dirty="0"/>
              <a:t>Page </a:t>
            </a:r>
            <a:r>
              <a:rPr lang="de-DE" dirty="0" err="1" smtClean="0"/>
              <a:t>Application</a:t>
            </a:r>
            <a:endParaRPr lang="de-DE" dirty="0"/>
          </a:p>
        </p:txBody>
      </p:sp>
      <p:grpSp>
        <p:nvGrpSpPr>
          <p:cNvPr id="10" name="Gruppierung 9"/>
          <p:cNvGrpSpPr/>
          <p:nvPr/>
        </p:nvGrpSpPr>
        <p:grpSpPr>
          <a:xfrm>
            <a:off x="685705" y="1492604"/>
            <a:ext cx="8534590" cy="5575019"/>
            <a:chOff x="192557" y="1492604"/>
            <a:chExt cx="8534590" cy="5575019"/>
          </a:xfrm>
        </p:grpSpPr>
        <p:pic>
          <p:nvPicPr>
            <p:cNvPr id="5" name="Bild 4"/>
            <p:cNvPicPr>
              <a:picLocks noChangeAspect="1"/>
            </p:cNvPicPr>
            <p:nvPr/>
          </p:nvPicPr>
          <p:blipFill>
            <a:blip r:embed="rId2"/>
            <a:stretch>
              <a:fillRect/>
            </a:stretch>
          </p:blipFill>
          <p:spPr>
            <a:xfrm>
              <a:off x="5672416" y="1492604"/>
              <a:ext cx="3054731" cy="3543034"/>
            </a:xfrm>
            <a:prstGeom prst="rect">
              <a:avLst/>
            </a:prstGeom>
          </p:spPr>
        </p:pic>
        <p:pic>
          <p:nvPicPr>
            <p:cNvPr id="4" name="Bild 3"/>
            <p:cNvPicPr>
              <a:picLocks noChangeAspect="1"/>
            </p:cNvPicPr>
            <p:nvPr/>
          </p:nvPicPr>
          <p:blipFill>
            <a:blip r:embed="rId3"/>
            <a:stretch>
              <a:fillRect/>
            </a:stretch>
          </p:blipFill>
          <p:spPr>
            <a:xfrm>
              <a:off x="192557" y="1492604"/>
              <a:ext cx="3084389" cy="3543034"/>
            </a:xfrm>
            <a:prstGeom prst="rect">
              <a:avLst/>
            </a:prstGeom>
          </p:spPr>
        </p:pic>
        <p:sp>
          <p:nvSpPr>
            <p:cNvPr id="8" name="Textfeld 7"/>
            <p:cNvSpPr txBox="1"/>
            <p:nvPr/>
          </p:nvSpPr>
          <p:spPr>
            <a:xfrm>
              <a:off x="192557" y="5190186"/>
              <a:ext cx="3084389" cy="1508105"/>
            </a:xfrm>
            <a:prstGeom prst="rect">
              <a:avLst/>
            </a:prstGeom>
            <a:noFill/>
          </p:spPr>
          <p:txBody>
            <a:bodyPr wrap="square" rtlCol="0">
              <a:spAutoFit/>
            </a:bodyPr>
            <a:lstStyle/>
            <a:p>
              <a:pPr>
                <a:lnSpc>
                  <a:spcPct val="120000"/>
                </a:lnSpc>
              </a:pPr>
              <a:r>
                <a:rPr lang="de-DE" sz="2000" dirty="0" smtClean="0">
                  <a:solidFill>
                    <a:srgbClr val="EF7D1D"/>
                  </a:solidFill>
                  <a:latin typeface="Source Sans Pro" charset="0"/>
                  <a:ea typeface="Source Sans Pro" charset="0"/>
                  <a:cs typeface="Source Sans Pro" charset="0"/>
                </a:rPr>
                <a:t>Klassische Webanwendung</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
          <p:nvSpPr>
            <p:cNvPr id="9" name="Textfeld 8"/>
            <p:cNvSpPr txBox="1"/>
            <p:nvPr/>
          </p:nvSpPr>
          <p:spPr>
            <a:xfrm>
              <a:off x="5672416" y="5190186"/>
              <a:ext cx="3054731" cy="1877437"/>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Single Page </a:t>
              </a:r>
              <a:r>
                <a:rPr lang="de-DE" sz="2000" b="1" dirty="0" err="1" smtClean="0">
                  <a:solidFill>
                    <a:srgbClr val="EF7D1D"/>
                  </a:solidFill>
                  <a:latin typeface="Source Sans Pro" charset="0"/>
                  <a:ea typeface="Source Sans Pro" charset="0"/>
                  <a:cs typeface="Source Sans Pro" charset="0"/>
                </a:rPr>
                <a:t>Application</a:t>
              </a:r>
              <a:endParaRPr lang="de-DE" sz="2000" b="1"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REST API</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React</a:t>
              </a:r>
              <a:r>
                <a:rPr lang="de-DE" sz="2000" dirty="0" smtClean="0">
                  <a:solidFill>
                    <a:srgbClr val="025249"/>
                  </a:solidFill>
                  <a:latin typeface="Source Sans Pro" charset="0"/>
                  <a:ea typeface="Source Sans Pro" charset="0"/>
                  <a:cs typeface="Source Sans Pro" charset="0"/>
                </a:rPr>
                <a:t>, Angular, </a:t>
              </a:r>
              <a:r>
                <a:rPr lang="de-DE" sz="2000" dirty="0" err="1" smtClean="0">
                  <a:solidFill>
                    <a:srgbClr val="025249"/>
                  </a:solidFill>
                  <a:latin typeface="Source Sans Pro" charset="0"/>
                  <a:ea typeface="Source Sans Pro" charset="0"/>
                  <a:cs typeface="Source Sans Pro" charset="0"/>
                </a:rPr>
                <a:t>Vue</a:t>
              </a:r>
              <a:endParaRPr lang="de-DE" sz="20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grpSp>
    </p:spTree>
    <p:extLst>
      <p:ext uri="{BB962C8B-B14F-4D97-AF65-F5344CB8AC3E}">
        <p14:creationId xmlns:p14="http://schemas.microsoft.com/office/powerpoint/2010/main" val="1362238355"/>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a:t>
            </a:r>
            <a:endParaRPr lang="de-DE" dirty="0"/>
          </a:p>
        </p:txBody>
      </p:sp>
      <p:sp>
        <p:nvSpPr>
          <p:cNvPr id="4" name="Rechteck 3"/>
          <p:cNvSpPr/>
          <p:nvPr/>
        </p:nvSpPr>
        <p:spPr>
          <a:xfrm>
            <a:off x="2897506" y="2584707"/>
            <a:ext cx="6721221" cy="2750753"/>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CheckLabel</a:t>
            </a:r>
            <a:r>
              <a:rPr lang="de-DE" sz="1625" dirty="0">
                <a:solidFill>
                  <a:srgbClr val="025249"/>
                </a:solidFill>
                <a:latin typeface="Source Code Pro Medium" charset="0"/>
                <a:ea typeface="Source Code Pro Medium" charset="0"/>
                <a:cs typeface="Source Code Pro Medium" charset="0"/>
              </a:rPr>
              <a:t>(</a:t>
            </a:r>
            <a:r>
              <a:rPr lang="de-DE" sz="1625" dirty="0" err="1">
                <a:solidFill>
                  <a:srgbClr val="025249"/>
                </a:solidFill>
                <a:latin typeface="Source Code Pro Medium" charset="0"/>
                <a:ea typeface="Source Code Pro Medium" charset="0"/>
                <a:cs typeface="Source Code Pro Medium" charset="0"/>
              </a:rPr>
              <a:t>props</a:t>
            </a:r>
            <a:r>
              <a:rPr lang="de-DE" sz="1625" dirty="0">
                <a:solidFill>
                  <a:srgbClr val="025249"/>
                </a:solidFill>
                <a:latin typeface="Source Code Pro Medium" charset="0"/>
                <a:ea typeface="Source Code Pro Medium" charset="0"/>
                <a:cs typeface="Source Code Pro Medium" charset="0"/>
              </a:rPr>
              <a:t>) {</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import</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from</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a:t>
            </a:r>
          </a:p>
          <a:p>
            <a:endParaRPr lang="de-DE" sz="1625" dirty="0" smtClean="0">
              <a:solidFill>
                <a:srgbClr val="EF7D1D"/>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CheckLabel.propTypes</a:t>
            </a:r>
            <a:r>
              <a:rPr lang="de-DE" sz="1625" dirty="0" smtClean="0">
                <a:solidFill>
                  <a:srgbClr val="EF7D1D"/>
                </a:solidFill>
                <a:latin typeface="Source Code Pro Medium" charset="0"/>
                <a:ea typeface="Source Code Pro Medium" charset="0"/>
                <a:cs typeface="Source Code Pro Medium" charset="0"/>
              </a:rPr>
              <a:t> </a:t>
            </a:r>
            <a:r>
              <a:rPr lang="de-DE" sz="1625" dirty="0">
                <a:solidFill>
                  <a:srgbClr val="EF7D1D"/>
                </a:solidFill>
                <a:latin typeface="Source Code Pro Medium" charset="0"/>
                <a:ea typeface="Source Code Pro Medium" charset="0"/>
                <a:cs typeface="Source Code Pro Medium" charset="0"/>
              </a:rPr>
              <a:t>= {</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label</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PropTypes.string.isRequired</a:t>
            </a:r>
            <a:r>
              <a:rPr lang="de-DE" sz="1625" dirty="0">
                <a:solidFill>
                  <a:srgbClr val="EF7D1D"/>
                </a:solidFill>
                <a:latin typeface="Source Code Pro Medium" charset="0"/>
                <a:ea typeface="Source Code Pro Medium" charset="0"/>
                <a:cs typeface="Source Code Pro Medium" charset="0"/>
              </a:rPr>
              <a:t>,</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checked</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PropTypes.bool</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Properties beschreiben</a:t>
            </a:r>
          </a:p>
        </p:txBody>
      </p:sp>
      <p:pic>
        <p:nvPicPr>
          <p:cNvPr id="8" name="Bild 7"/>
          <p:cNvPicPr>
            <a:picLocks noChangeAspect="1"/>
          </p:cNvPicPr>
          <p:nvPr/>
        </p:nvPicPr>
        <p:blipFill>
          <a:blip r:embed="rId4"/>
          <a:stretch>
            <a:fillRect/>
          </a:stretch>
        </p:blipFill>
        <p:spPr>
          <a:xfrm>
            <a:off x="2897506" y="5571296"/>
            <a:ext cx="6866991" cy="355512"/>
          </a:xfrm>
          <a:prstGeom prst="rect">
            <a:avLst/>
          </a:prstGeom>
        </p:spPr>
      </p:pic>
      <p:sp>
        <p:nvSpPr>
          <p:cNvPr id="10" name="Rechteck 9"/>
          <p:cNvSpPr/>
          <p:nvPr/>
        </p:nvSpPr>
        <p:spPr>
          <a:xfrm>
            <a:off x="93249" y="5508482"/>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a:t>
            </a:r>
            <a:r>
              <a:rPr lang="de-DE" sz="1600" b="1" dirty="0">
                <a:solidFill>
                  <a:srgbClr val="EF7D1D"/>
                </a:solidFill>
                <a:latin typeface="Source Sans Pro Semibold" charset="0"/>
                <a:ea typeface="Source Sans Pro Semibold" charset="0"/>
                <a:cs typeface="Source Sans Pro Semibold" charset="0"/>
              </a:rPr>
              <a:t>Laufzeit</a:t>
            </a:r>
          </a:p>
        </p:txBody>
      </p:sp>
      <p:sp>
        <p:nvSpPr>
          <p:cNvPr id="9" name="Textfeld 8"/>
          <p:cNvSpPr txBox="1"/>
          <p:nvPr/>
        </p:nvSpPr>
        <p:spPr>
          <a:xfrm>
            <a:off x="203200" y="1026060"/>
            <a:ext cx="9499600" cy="535531"/>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Zur Erinnerung: </a:t>
            </a:r>
            <a:r>
              <a:rPr lang="de-DE" sz="2400" b="1" dirty="0" err="1" smtClean="0">
                <a:solidFill>
                  <a:srgbClr val="EF7D1D"/>
                </a:solidFill>
                <a:latin typeface="Source Sans Pro" charset="0"/>
                <a:ea typeface="Source Sans Pro" charset="0"/>
                <a:cs typeface="Source Sans Pro" charset="0"/>
              </a:rPr>
              <a:t>PropTypes</a:t>
            </a:r>
            <a:r>
              <a:rPr lang="de-DE" sz="2400" b="1" dirty="0" smtClean="0">
                <a:solidFill>
                  <a:srgbClr val="EF7D1D"/>
                </a:solidFill>
                <a:latin typeface="Source Sans Pro" charset="0"/>
                <a:ea typeface="Source Sans Pro" charset="0"/>
                <a:cs typeface="Source Sans Pro" charset="0"/>
              </a:rPr>
              <a:t> in </a:t>
            </a:r>
            <a:r>
              <a:rPr lang="de-DE" sz="2400" b="1" dirty="0" err="1" smtClean="0">
                <a:solidFill>
                  <a:srgbClr val="EF7D1D"/>
                </a:solidFill>
                <a:latin typeface="Source Sans Pro" charset="0"/>
                <a:ea typeface="Source Sans Pro" charset="0"/>
                <a:cs typeface="Source Sans Pro" charset="0"/>
              </a:rPr>
              <a:t>React</a:t>
            </a: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20966061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CheckLabel</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props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type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EF7D1D"/>
                </a:solidFill>
                <a:latin typeface="Source Code Pro Medium" charset="0"/>
                <a:ea typeface="Source Code Pro Medium" charset="0"/>
                <a:cs typeface="Source Code Pro Medium" charset="0"/>
              </a:rPr>
              <a:t> = {</a:t>
            </a:r>
          </a:p>
          <a:p>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label</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string</a:t>
            </a:r>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checked</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boolean</a:t>
            </a:r>
            <a:endParaRPr lang="de-DE" sz="1625" dirty="0">
              <a:solidFill>
                <a:srgbClr val="EF7D1D"/>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Typ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830997"/>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a:t>
            </a:r>
            <a:r>
              <a:rPr lang="de-DE" sz="1600" b="1" dirty="0" err="1" smtClean="0">
                <a:solidFill>
                  <a:srgbClr val="EF7D1D"/>
                </a:solidFill>
                <a:latin typeface="Source Sans Pro Semibold" charset="0"/>
                <a:ea typeface="Source Sans Pro Semibold" charset="0"/>
                <a:cs typeface="Source Sans Pro Semibold" charset="0"/>
              </a:rPr>
              <a:t>Compile</a:t>
            </a:r>
            <a:r>
              <a:rPr lang="de-DE" sz="1600" b="1" dirty="0" smtClean="0">
                <a:solidFill>
                  <a:srgbClr val="EF7D1D"/>
                </a:solidFill>
                <a:latin typeface="Source Sans Pro Semibold" charset="0"/>
                <a:ea typeface="Source Sans Pro Semibold" charset="0"/>
                <a:cs typeface="Source Sans Pro Semibold" charset="0"/>
              </a:rPr>
              <a:t>-Zeit</a:t>
            </a:r>
          </a:p>
          <a:p>
            <a:r>
              <a:rPr lang="de-DE" sz="1600" b="1" dirty="0" smtClean="0">
                <a:solidFill>
                  <a:srgbClr val="36544F"/>
                </a:solidFill>
                <a:latin typeface="Source Sans Pro Semibold" charset="0"/>
                <a:ea typeface="Source Sans Pro Semibold" charset="0"/>
                <a:cs typeface="Source Sans Pro Semibold" charset="0"/>
              </a:rPr>
              <a:t>(auch direkt in der IDE)</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Properties als Typen in </a:t>
            </a:r>
            <a:r>
              <a:rPr lang="de-DE" sz="2400" b="1" dirty="0" err="1" smtClean="0">
                <a:solidFill>
                  <a:srgbClr val="EF7D1D"/>
                </a:solidFill>
                <a:latin typeface="Source Sans Pro" charset="0"/>
                <a:ea typeface="Source Sans Pro" charset="0"/>
                <a:cs typeface="Source Sans Pro" charset="0"/>
              </a:rPr>
              <a:t>TypeScript</a:t>
            </a:r>
            <a:endParaRPr lang="de-DE" sz="2400" dirty="0" smtClean="0">
              <a:solidFill>
                <a:srgbClr val="025249"/>
              </a:solidFill>
              <a:latin typeface="Source Sans Pro" charset="0"/>
              <a:ea typeface="Source Sans Pro" charset="0"/>
              <a:cs typeface="Source Sans Pro" charset="0"/>
            </a:endParaRPr>
          </a:p>
        </p:txBody>
      </p:sp>
      <p:pic>
        <p:nvPicPr>
          <p:cNvPr id="3" name="Bild 2"/>
          <p:cNvPicPr>
            <a:picLocks noChangeAspect="1"/>
          </p:cNvPicPr>
          <p:nvPr/>
        </p:nvPicPr>
        <p:blipFill>
          <a:blip r:embed="rId4"/>
          <a:stretch>
            <a:fillRect/>
          </a:stretch>
        </p:blipFill>
        <p:spPr>
          <a:xfrm>
            <a:off x="2897505" y="4775195"/>
            <a:ext cx="5694659" cy="1960456"/>
          </a:xfrm>
          <a:prstGeom prst="rect">
            <a:avLst/>
          </a:prstGeom>
        </p:spPr>
      </p:pic>
    </p:spTree>
    <p:extLst>
      <p:ext uri="{BB962C8B-B14F-4D97-AF65-F5344CB8AC3E}">
        <p14:creationId xmlns:p14="http://schemas.microsoft.com/office/powerpoint/2010/main" val="1217288268"/>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PasswordFormProps</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  </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restrictions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Restriction</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onPasswordSet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a:solidFill>
                  <a:srgbClr val="025249"/>
                </a:solidFill>
                <a:latin typeface="Source Code Pro Medium" charset="0"/>
                <a:ea typeface="Source Code Pro Medium" charset="0"/>
                <a:cs typeface="Source Code Pro Medium" charset="0"/>
              </a:rPr>
              <a:t>) =&gt; </a:t>
            </a:r>
            <a:r>
              <a:rPr lang="de-DE" sz="1625" dirty="0" err="1">
                <a:solidFill>
                  <a:srgbClr val="025249"/>
                </a:solidFill>
                <a:latin typeface="Source Code Pro Medium" charset="0"/>
                <a:ea typeface="Source Code Pro Medium" charset="0"/>
                <a:cs typeface="Source Code Pro Medium" charset="0"/>
              </a:rPr>
              <a:t>void</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smtClean="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2584707"/>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1. Typen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948145"/>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Komponenten-Klassen als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Typ für Properties und State </a:t>
            </a:r>
          </a:p>
        </p:txBody>
      </p:sp>
    </p:spTree>
    <p:extLst>
      <p:ext uri="{BB962C8B-B14F-4D97-AF65-F5344CB8AC3E}">
        <p14:creationId xmlns:p14="http://schemas.microsoft.com/office/powerpoint/2010/main" val="194380724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897506" y="2584707"/>
            <a:ext cx="6721221" cy="3250890"/>
          </a:xfrm>
          <a:prstGeom prst="rect">
            <a:avLst/>
          </a:prstGeom>
        </p:spPr>
        <p:txBody>
          <a:bodyPr wrap="square" lIns="0" tIns="0" rIns="0" bIns="0">
            <a:spAutoFit/>
          </a:bodyPr>
          <a:lstStyle/>
          <a:p>
            <a:r>
              <a:rPr lang="de-DE" sz="1625" dirty="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PasswordFormProps</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  </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restrictions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Restriction</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onPasswordSet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a:solidFill>
                  <a:srgbClr val="025249"/>
                </a:solidFill>
                <a:latin typeface="Source Code Pro Medium" charset="0"/>
                <a:ea typeface="Source Code Pro Medium" charset="0"/>
                <a:cs typeface="Source Code Pro Medium" charset="0"/>
              </a:rPr>
              <a:t>) =&gt; </a:t>
            </a:r>
            <a:r>
              <a:rPr lang="de-DE" sz="1625" dirty="0" err="1">
                <a:solidFill>
                  <a:srgbClr val="025249"/>
                </a:solidFill>
                <a:latin typeface="Source Code Pro Medium" charset="0"/>
                <a:ea typeface="Source Code Pro Medium" charset="0"/>
                <a:cs typeface="Source Code Pro Medium" charset="0"/>
              </a:rPr>
              <a:t>void</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smtClean="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class</a:t>
            </a:r>
            <a:r>
              <a:rPr lang="de-DE" sz="1625" dirty="0" smtClean="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PasswordForm</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extends</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Component</a:t>
            </a:r>
            <a:r>
              <a:rPr lang="de-DE" sz="1625" dirty="0" smtClean="0">
                <a:solidFill>
                  <a:srgbClr val="025249"/>
                </a:solidFill>
                <a:latin typeface="Source Code Pro Medium" charset="0"/>
                <a:ea typeface="Source Code Pro Medium" charset="0"/>
                <a:cs typeface="Source Code Pro Medium" charset="0"/>
              </a:rPr>
              <a:t>&lt;</a:t>
            </a:r>
            <a:r>
              <a:rPr lang="de-DE" sz="1625" dirty="0" err="1" smtClean="0">
                <a:solidFill>
                  <a:srgbClr val="EF7D1D"/>
                </a:solidFill>
                <a:latin typeface="Source Code Pro Medium" charset="0"/>
                <a:ea typeface="Source Code Pro Medium" charset="0"/>
                <a:cs typeface="Source Code Pro Medium" charset="0"/>
              </a:rPr>
              <a:t>PasswordFormProps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025249"/>
                </a:solidFill>
                <a:latin typeface="Source Code Pro Medium" charset="0"/>
                <a:ea typeface="Source Code Pro Medium" charset="0"/>
                <a:cs typeface="Source Code Pro Medium" charset="0"/>
              </a:rPr>
              <a:t>&gt; </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 . .</a:t>
            </a:r>
          </a:p>
          <a:p>
            <a:r>
              <a:rPr lang="de-DE" sz="1625" dirty="0" smtClean="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2584707"/>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1. Typen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584775"/>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2. Typen als Parameter angeben</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948145"/>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Komponenten-Klassen als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Typ für Properties und State </a:t>
            </a:r>
          </a:p>
        </p:txBody>
      </p:sp>
    </p:spTree>
    <p:extLst>
      <p:ext uri="{BB962C8B-B14F-4D97-AF65-F5344CB8AC3E}">
        <p14:creationId xmlns:p14="http://schemas.microsoft.com/office/powerpoint/2010/main" val="1930636854"/>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755838" y="1775774"/>
            <a:ext cx="6721221" cy="4751301"/>
          </a:xfrm>
          <a:prstGeom prst="rect">
            <a:avLst/>
          </a:prstGeom>
        </p:spPr>
        <p:txBody>
          <a:bodyPr wrap="square" lIns="0" tIns="0" rIns="0" bIns="0">
            <a:spAutoFit/>
          </a:bodyPr>
          <a:lstStyle/>
          <a:p>
            <a:r>
              <a:rPr lang="de-DE" sz="1625" dirty="0" smtClean="0">
                <a:solidFill>
                  <a:srgbClr val="025249"/>
                </a:solidFill>
                <a:latin typeface="Source Code Pro Medium" charset="0"/>
                <a:ea typeface="Source Code Pro Medium" charset="0"/>
                <a:cs typeface="Source Code Pro Medium" charset="0"/>
              </a:rPr>
              <a:t>// Properties sind </a:t>
            </a:r>
            <a:r>
              <a:rPr lang="de-DE" sz="1625" dirty="0" err="1" smtClean="0">
                <a:solidFill>
                  <a:srgbClr val="025249"/>
                </a:solidFill>
                <a:latin typeface="Source Code Pro Medium" charset="0"/>
                <a:ea typeface="Source Code Pro Medium" charset="0"/>
                <a:cs typeface="Source Code Pro Medium" charset="0"/>
              </a:rPr>
              <a:t>read-only</a:t>
            </a:r>
            <a:endParaRPr lang="de-DE" sz="1625" dirty="0" smtClean="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this.props.restrictions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null</a:t>
            </a:r>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Nur bekannte Properties dürfen verwendet werden</a:t>
            </a:r>
          </a:p>
          <a:p>
            <a:r>
              <a:rPr lang="de-DE" sz="1625" dirty="0" err="1" smtClean="0">
                <a:solidFill>
                  <a:srgbClr val="025249"/>
                </a:solidFill>
                <a:latin typeface="Source Code Pro Medium" charset="0"/>
                <a:ea typeface="Source Code Pro Medium" charset="0"/>
                <a:cs typeface="Source Code Pro Medium" charset="0"/>
              </a:rPr>
              <a:t>const</a:t>
            </a:r>
            <a:r>
              <a:rPr lang="de-DE" sz="1625" dirty="0" smtClean="0">
                <a:solidFill>
                  <a:srgbClr val="025249"/>
                </a:solidFill>
                <a:latin typeface="Source Code Pro Medium" charset="0"/>
                <a:ea typeface="Source Code Pro Medium" charset="0"/>
                <a:cs typeface="Source Code Pro Medium" charset="0"/>
              </a:rPr>
              <a:t> x = </a:t>
            </a:r>
            <a:r>
              <a:rPr lang="de-DE" sz="1625" dirty="0" err="1" smtClean="0">
                <a:solidFill>
                  <a:srgbClr val="025249"/>
                </a:solidFill>
                <a:latin typeface="Source Code Pro Medium" charset="0"/>
                <a:ea typeface="Source Code Pro Medium" charset="0"/>
                <a:cs typeface="Source Code Pro Medium" charset="0"/>
              </a:rPr>
              <a:t>this.props.not_here</a:t>
            </a:r>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State muss vollständig initialisiert werden</a:t>
            </a:r>
          </a:p>
          <a:p>
            <a:r>
              <a:rPr lang="de-DE" sz="1625" dirty="0" err="1" smtClean="0">
                <a:solidFill>
                  <a:srgbClr val="025249"/>
                </a:solidFill>
                <a:latin typeface="Source Code Pro Medium" charset="0"/>
                <a:ea typeface="Source Code Pro Medium" charset="0"/>
                <a:cs typeface="Source Code Pro Medium" charset="0"/>
              </a:rPr>
              <a:t>this.state</a:t>
            </a:r>
            <a:r>
              <a:rPr lang="de-DE" sz="1625" dirty="0" smtClean="0">
                <a:solidFill>
                  <a:srgbClr val="025249"/>
                </a:solidFill>
                <a:latin typeface="Source Code Pro Medium" charset="0"/>
                <a:ea typeface="Source Code Pro Medium" charset="0"/>
                <a:cs typeface="Source Code Pro Medium" charset="0"/>
              </a:rPr>
              <a:t> = {}; //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fehlt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this.state</a:t>
            </a:r>
            <a:r>
              <a:rPr lang="de-DE" sz="1625" dirty="0" smtClean="0">
                <a:solidFill>
                  <a:srgbClr val="025249"/>
                </a:solidFill>
                <a:latin typeface="Source Code Pro Medium" charset="0"/>
                <a:ea typeface="Source Code Pro Medium" charset="0"/>
                <a:cs typeface="Source Code Pro Medium" charset="0"/>
              </a:rPr>
              <a:t> darf nur im Konstruktor verwendet werden</a:t>
            </a:r>
          </a:p>
          <a:p>
            <a:r>
              <a:rPr lang="de-DE" sz="1625" dirty="0" err="1" smtClean="0">
                <a:solidFill>
                  <a:srgbClr val="025249"/>
                </a:solidFill>
                <a:latin typeface="Source Code Pro Medium" charset="0"/>
                <a:ea typeface="Source Code Pro Medium" charset="0"/>
                <a:cs typeface="Source Code Pro Medium" charset="0"/>
              </a:rPr>
              <a:t>this.state.password</a:t>
            </a:r>
            <a:r>
              <a:rPr lang="de-DE" sz="1625" dirty="0" smtClean="0">
                <a:solidFill>
                  <a:srgbClr val="025249"/>
                </a:solidFill>
                <a:latin typeface="Source Code Pro Medium" charset="0"/>
                <a:ea typeface="Source Code Pro Medium" charset="0"/>
                <a:cs typeface="Source Code Pro Medium" charset="0"/>
              </a:rPr>
              <a:t> = null; // außerhalb des </a:t>
            </a:r>
            <a:r>
              <a:rPr lang="de-DE" sz="1625" dirty="0" err="1" smtClean="0">
                <a:solidFill>
                  <a:srgbClr val="025249"/>
                </a:solidFill>
                <a:latin typeface="Source Code Pro Medium" charset="0"/>
                <a:ea typeface="Source Code Pro Medium" charset="0"/>
                <a:cs typeface="Source Code Pro Medium" charset="0"/>
              </a:rPr>
              <a:t>Cstr</a:t>
            </a:r>
            <a:endParaRPr lang="de-DE" sz="1625" dirty="0" smtClean="0">
              <a:solidFill>
                <a:srgbClr val="025249"/>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Elemente im State müssen korrekten Typ haben</a:t>
            </a:r>
          </a:p>
          <a:p>
            <a:r>
              <a:rPr lang="de-DE" sz="1625" dirty="0" err="1" smtClean="0">
                <a:solidFill>
                  <a:srgbClr val="025249"/>
                </a:solidFill>
                <a:latin typeface="Source Code Pro Medium" charset="0"/>
                <a:ea typeface="Source Code Pro Medium" charset="0"/>
                <a:cs typeface="Source Code Pro Medium" charset="0"/>
              </a:rPr>
              <a:t>this.setState</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7}); // 7 </a:t>
            </a:r>
            <a:r>
              <a:rPr lang="de-DE" sz="1625" dirty="0" err="1" smtClean="0">
                <a:solidFill>
                  <a:srgbClr val="025249"/>
                </a:solidFill>
                <a:latin typeface="Source Code Pro Medium" charset="0"/>
                <a:ea typeface="Source Code Pro Medium" charset="0"/>
                <a:cs typeface="Source Code Pro Medium" charset="0"/>
              </a:rPr>
              <a:t>is</a:t>
            </a:r>
            <a:r>
              <a:rPr lang="de-DE" sz="1625" dirty="0" smtClean="0">
                <a:solidFill>
                  <a:srgbClr val="025249"/>
                </a:solidFill>
                <a:latin typeface="Source Code Pro Medium" charset="0"/>
                <a:ea typeface="Source Code Pro Medium" charset="0"/>
                <a:cs typeface="Source Code Pro Medium" charset="0"/>
              </a:rPr>
              <a:t> not a </a:t>
            </a:r>
            <a:r>
              <a:rPr lang="de-DE" sz="1625" dirty="0" err="1" smtClean="0">
                <a:solidFill>
                  <a:srgbClr val="025249"/>
                </a:solidFill>
                <a:latin typeface="Source Code Pro Medium" charset="0"/>
                <a:ea typeface="Source Code Pro Medium" charset="0"/>
                <a:cs typeface="Source Code Pro Medium" charset="0"/>
              </a:rPr>
              <a:t>string</a:t>
            </a:r>
            <a:endParaRPr lang="de-DE" sz="1625" dirty="0" smtClean="0">
              <a:solidFill>
                <a:srgbClr val="025249"/>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Unbekannte Elemente dürfen nicht in den State gesetzt werden</a:t>
            </a:r>
          </a:p>
          <a:p>
            <a:r>
              <a:rPr lang="de-DE" sz="1625" dirty="0" err="1">
                <a:solidFill>
                  <a:srgbClr val="025249"/>
                </a:solidFill>
                <a:latin typeface="Source Code Pro Medium" charset="0"/>
                <a:ea typeface="Source Code Pro Medium" charset="0"/>
                <a:cs typeface="Source Code Pro Medium" charset="0"/>
              </a:rPr>
              <a:t>t</a:t>
            </a:r>
            <a:r>
              <a:rPr lang="de-DE" sz="1625" dirty="0" err="1" smtClean="0">
                <a:solidFill>
                  <a:srgbClr val="025249"/>
                </a:solidFill>
                <a:latin typeface="Source Code Pro Medium" charset="0"/>
                <a:ea typeface="Source Code Pro Medium" charset="0"/>
                <a:cs typeface="Source Code Pro Medium" charset="0"/>
              </a:rPr>
              <a:t>his.setState</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notHere</a:t>
            </a:r>
            <a:r>
              <a:rPr lang="de-DE" sz="1625" dirty="0" smtClean="0">
                <a:solidFill>
                  <a:srgbClr val="025249"/>
                </a:solidFill>
                <a:latin typeface="Source Code Pro Medium" charset="0"/>
                <a:ea typeface="Source Code Pro Medium" charset="0"/>
                <a:cs typeface="Source Code Pro Medium" charset="0"/>
              </a:rPr>
              <a:t>: 'invalid'});</a:t>
            </a:r>
          </a:p>
          <a:p>
            <a:endParaRPr lang="de-DE" sz="1625" dirty="0" smtClean="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1766842"/>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Potentielle Fehler</a:t>
            </a:r>
            <a:endParaRPr lang="de-DE" sz="1600" b="1" dirty="0">
              <a:solidFill>
                <a:srgbClr val="025249"/>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Typische Fehler, die durch </a:t>
            </a:r>
            <a:r>
              <a:rPr lang="de-DE" sz="2400" b="1" dirty="0" err="1" smtClean="0">
                <a:solidFill>
                  <a:srgbClr val="EF7D1D"/>
                </a:solidFill>
                <a:latin typeface="Source Sans Pro" charset="0"/>
                <a:ea typeface="Source Sans Pro" charset="0"/>
                <a:cs typeface="Source Sans Pro" charset="0"/>
              </a:rPr>
              <a:t>TypeScript</a:t>
            </a:r>
            <a:r>
              <a:rPr lang="de-DE" sz="2400" b="1" dirty="0" smtClean="0">
                <a:solidFill>
                  <a:srgbClr val="EF7D1D"/>
                </a:solidFill>
                <a:latin typeface="Source Sans Pro" charset="0"/>
                <a:ea typeface="Source Sans Pro" charset="0"/>
                <a:cs typeface="Source Sans Pro" charset="0"/>
              </a:rPr>
              <a:t> aufgedeckt werden</a:t>
            </a:r>
          </a:p>
        </p:txBody>
      </p:sp>
    </p:spTree>
    <p:extLst>
      <p:ext uri="{BB962C8B-B14F-4D97-AF65-F5344CB8AC3E}">
        <p14:creationId xmlns:p14="http://schemas.microsoft.com/office/powerpoint/2010/main" val="161609304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80" dirty="0" smtClean="0"/>
              <a:t>HTTPS://NILSHARTMANN.NET | @</a:t>
            </a:r>
            <a:r>
              <a:rPr lang="de-DE" spc="80" dirty="0" err="1" smtClean="0"/>
              <a:t>nilshartmann</a:t>
            </a:r>
            <a:endParaRPr lang="de-DE" spc="80" dirty="0"/>
          </a:p>
        </p:txBody>
      </p:sp>
      <p:sp>
        <p:nvSpPr>
          <p:cNvPr id="3" name="Rechteck 2"/>
          <p:cNvSpPr/>
          <p:nvPr/>
        </p:nvSpPr>
        <p:spPr>
          <a:xfrm>
            <a:off x="1154048" y="1029940"/>
            <a:ext cx="7597902" cy="923330"/>
          </a:xfrm>
          <a:prstGeom prst="rect">
            <a:avLst/>
          </a:prstGeom>
        </p:spPr>
        <p:txBody>
          <a:bodyPr wrap="square">
            <a:spAutoFit/>
          </a:bodyPr>
          <a:lstStyle/>
          <a:p>
            <a:pPr algn="ctr"/>
            <a:r>
              <a:rPr lang="de-DE" sz="5400" b="1" dirty="0" smtClean="0">
                <a:solidFill>
                  <a:srgbClr val="EF7D1D"/>
                </a:solidFill>
                <a:latin typeface="Source Sans Pro Semibold" charset="0"/>
                <a:ea typeface="Source Sans Pro Semibold" charset="0"/>
                <a:cs typeface="Source Sans Pro Semibold" charset="0"/>
              </a:rPr>
              <a:t>Vielen Dank!</a:t>
            </a:r>
            <a:endParaRPr lang="de-DE" sz="54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
        <p:nvSpPr>
          <p:cNvPr id="6" name="Rechteck 5"/>
          <p:cNvSpPr/>
          <p:nvPr/>
        </p:nvSpPr>
        <p:spPr>
          <a:xfrm>
            <a:off x="3461727" y="1836717"/>
            <a:ext cx="2982547" cy="400110"/>
          </a:xfrm>
          <a:prstGeom prst="rect">
            <a:avLst/>
          </a:prstGeom>
        </p:spPr>
        <p:txBody>
          <a:bodyPr wrap="none">
            <a:spAutoFit/>
          </a:bodyPr>
          <a:lstStyle/>
          <a:p>
            <a:pPr algn="r"/>
            <a:r>
              <a:rPr lang="de-DE" sz="2000" b="1" dirty="0">
                <a:solidFill>
                  <a:srgbClr val="025249"/>
                </a:solidFill>
              </a:rPr>
              <a:t>http://</a:t>
            </a:r>
            <a:r>
              <a:rPr lang="de-DE" sz="2000" b="1" dirty="0" err="1">
                <a:solidFill>
                  <a:srgbClr val="025249"/>
                </a:solidFill>
              </a:rPr>
              <a:t>bit.ly</a:t>
            </a:r>
            <a:r>
              <a:rPr lang="de-DE" sz="2000" b="1" dirty="0">
                <a:solidFill>
                  <a:srgbClr val="025249"/>
                </a:solidFill>
              </a:rPr>
              <a:t>/</a:t>
            </a:r>
            <a:r>
              <a:rPr lang="de-DE" sz="2000" b="1" dirty="0" err="1">
                <a:solidFill>
                  <a:srgbClr val="025249"/>
                </a:solidFill>
              </a:rPr>
              <a:t>bedcon-react</a:t>
            </a:r>
            <a:endParaRPr lang="de-DE" sz="2000" b="1" dirty="0">
              <a:solidFill>
                <a:srgbClr val="025249"/>
              </a:solidFill>
            </a:endParaRPr>
          </a:p>
        </p:txBody>
      </p:sp>
    </p:spTree>
    <p:extLst>
      <p:ext uri="{BB962C8B-B14F-4D97-AF65-F5344CB8AC3E}">
        <p14:creationId xmlns:p14="http://schemas.microsoft.com/office/powerpoint/2010/main" val="15115030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484469" y="4114738"/>
            <a:ext cx="8937062" cy="1446550"/>
          </a:xfrm>
          <a:prstGeom prst="rect">
            <a:avLst/>
          </a:prstGeom>
        </p:spPr>
        <p:txBody>
          <a:bodyPr wrap="none">
            <a:spAutoFit/>
          </a:bodyPr>
          <a:lstStyle/>
          <a:p>
            <a:pPr algn="ctr"/>
            <a:r>
              <a:rPr lang="de-DE" sz="8800" b="1" dirty="0" smtClean="0">
                <a:solidFill>
                  <a:srgbClr val="025249"/>
                </a:solidFill>
                <a:latin typeface="Source Sans Pro" charset="0"/>
                <a:ea typeface="Source Sans Pro" charset="0"/>
                <a:cs typeface="Source Sans Pro" charset="0"/>
              </a:rPr>
              <a:t>Single-Page-Apps</a:t>
            </a:r>
            <a:endParaRPr lang="de-DE" sz="1600" b="1" dirty="0">
              <a:solidFill>
                <a:srgbClr val="025249"/>
              </a:solidFill>
              <a:latin typeface="Source Sans Pro" charset="0"/>
              <a:ea typeface="Source Sans Pro" charset="0"/>
              <a:cs typeface="Source Sans Pro" charset="0"/>
            </a:endParaRPr>
          </a:p>
        </p:txBody>
      </p:sp>
      <p:sp>
        <p:nvSpPr>
          <p:cNvPr id="5" name="Titel 4"/>
          <p:cNvSpPr>
            <a:spLocks noGrp="1"/>
          </p:cNvSpPr>
          <p:nvPr>
            <p:ph type="title"/>
          </p:nvPr>
        </p:nvSpPr>
        <p:spPr/>
        <p:txBody>
          <a:bodyPr/>
          <a:lstStyle/>
          <a:p>
            <a:r>
              <a:rPr lang="de-DE" dirty="0" smtClean="0"/>
              <a:t>Beispiele</a:t>
            </a:r>
            <a:endParaRPr lang="de-DE" dirty="0"/>
          </a:p>
        </p:txBody>
      </p:sp>
    </p:spTree>
    <p:extLst>
      <p:ext uri="{BB962C8B-B14F-4D97-AF65-F5344CB8AC3E}">
        <p14:creationId xmlns:p14="http://schemas.microsoft.com/office/powerpoint/2010/main" val="8733373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Textfeld 2"/>
          <p:cNvSpPr txBox="1"/>
          <p:nvPr/>
        </p:nvSpPr>
        <p:spPr>
          <a:xfrm>
            <a:off x="283335" y="785611"/>
            <a:ext cx="7958269" cy="2585323"/>
          </a:xfrm>
          <a:prstGeom prst="rect">
            <a:avLst/>
          </a:prstGeom>
          <a:noFill/>
        </p:spPr>
        <p:txBody>
          <a:bodyPr wrap="none" rtlCol="0">
            <a:spAutoFit/>
          </a:bodyPr>
          <a:lstStyle/>
          <a:p>
            <a:r>
              <a:rPr lang="de-DE" sz="5400" dirty="0" smtClean="0">
                <a:solidFill>
                  <a:srgbClr val="FF0000"/>
                </a:solidFill>
              </a:rPr>
              <a:t>Warum SPAs</a:t>
            </a:r>
          </a:p>
          <a:p>
            <a:pPr marL="685800" indent="-685800">
              <a:buFont typeface="Arial" charset="0"/>
              <a:buChar char="•"/>
            </a:pPr>
            <a:r>
              <a:rPr lang="de-DE" sz="5400" dirty="0" smtClean="0">
                <a:solidFill>
                  <a:srgbClr val="FF0000"/>
                </a:solidFill>
              </a:rPr>
              <a:t>UI/UX wie </a:t>
            </a:r>
            <a:r>
              <a:rPr lang="de-DE" sz="5400" dirty="0" err="1" smtClean="0">
                <a:solidFill>
                  <a:srgbClr val="FF0000"/>
                </a:solidFill>
              </a:rPr>
              <a:t>auf'm</a:t>
            </a:r>
            <a:r>
              <a:rPr lang="de-DE" sz="5400" dirty="0" smtClean="0">
                <a:solidFill>
                  <a:srgbClr val="FF0000"/>
                </a:solidFill>
              </a:rPr>
              <a:t> Desktop</a:t>
            </a:r>
          </a:p>
          <a:p>
            <a:pPr marL="685800" indent="-685800">
              <a:buFont typeface="Arial" charset="0"/>
              <a:buChar char="•"/>
            </a:pPr>
            <a:r>
              <a:rPr lang="de-DE" sz="5400" dirty="0" smtClean="0">
                <a:solidFill>
                  <a:srgbClr val="FF0000"/>
                </a:solidFill>
              </a:rPr>
              <a:t>Schnelle Antwortzeiten</a:t>
            </a:r>
            <a:endParaRPr lang="de-DE" sz="5400" dirty="0">
              <a:solidFill>
                <a:srgbClr val="FF0000"/>
              </a:solidFill>
            </a:endParaRPr>
          </a:p>
        </p:txBody>
      </p:sp>
    </p:spTree>
    <p:extLst>
      <p:ext uri="{BB962C8B-B14F-4D97-AF65-F5344CB8AC3E}">
        <p14:creationId xmlns:p14="http://schemas.microsoft.com/office/powerpoint/2010/main" val="1208314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https://</a:t>
            </a:r>
            <a:r>
              <a:rPr lang="de-DE" dirty="0" err="1"/>
              <a:t>www.ticketmaster.de</a:t>
            </a:r>
            <a:endParaRPr lang="de-DE" dirty="0"/>
          </a:p>
        </p:txBody>
      </p:sp>
      <p:pic>
        <p:nvPicPr>
          <p:cNvPr id="3" name="Bild 2"/>
          <p:cNvPicPr>
            <a:picLocks noChangeAspect="1"/>
          </p:cNvPicPr>
          <p:nvPr/>
        </p:nvPicPr>
        <p:blipFill>
          <a:blip r:embed="rId2"/>
          <a:stretch>
            <a:fillRect/>
          </a:stretch>
        </p:blipFill>
        <p:spPr>
          <a:xfrm>
            <a:off x="1501053" y="154547"/>
            <a:ext cx="6903895" cy="5743977"/>
          </a:xfrm>
          <a:prstGeom prst="rect">
            <a:avLst/>
          </a:prstGeom>
        </p:spPr>
      </p:pic>
    </p:spTree>
    <p:extLst>
      <p:ext uri="{BB962C8B-B14F-4D97-AF65-F5344CB8AC3E}">
        <p14:creationId xmlns:p14="http://schemas.microsoft.com/office/powerpoint/2010/main" val="17086734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Office-Design">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Desig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4082</Words>
  <Application>Microsoft Macintosh PowerPoint</Application>
  <PresentationFormat>A4-Papier (210x297 mm)</PresentationFormat>
  <Paragraphs>745</Paragraphs>
  <Slides>65</Slides>
  <Notes>38</Notes>
  <HiddenSlides>0</HiddenSlides>
  <MMClips>0</MMClips>
  <ScaleCrop>false</ScaleCrop>
  <HeadingPairs>
    <vt:vector size="6" baseType="variant">
      <vt:variant>
        <vt:lpstr>Verwendete Schriftarten</vt:lpstr>
      </vt:variant>
      <vt:variant>
        <vt:i4>10</vt:i4>
      </vt:variant>
      <vt:variant>
        <vt:lpstr>Design</vt:lpstr>
      </vt:variant>
      <vt:variant>
        <vt:i4>1</vt:i4>
      </vt:variant>
      <vt:variant>
        <vt:lpstr>Folientitel</vt:lpstr>
      </vt:variant>
      <vt:variant>
        <vt:i4>65</vt:i4>
      </vt:variant>
    </vt:vector>
  </HeadingPairs>
  <TitlesOfParts>
    <vt:vector size="76" baseType="lpstr">
      <vt:lpstr>Arial</vt:lpstr>
      <vt:lpstr>Calibri</vt:lpstr>
      <vt:lpstr>Calibri Light</vt:lpstr>
      <vt:lpstr>Mangal</vt:lpstr>
      <vt:lpstr>Montserrat</vt:lpstr>
      <vt:lpstr>Source Code Pro</vt:lpstr>
      <vt:lpstr>Source Code Pro Medium</vt:lpstr>
      <vt:lpstr>Source Code Pro Semibold</vt:lpstr>
      <vt:lpstr>Source Sans Pro</vt:lpstr>
      <vt:lpstr>Source Sans Pro Semibold</vt:lpstr>
      <vt:lpstr>Office-Design</vt:lpstr>
      <vt:lpstr>OOSE Abendvortrag</vt:lpstr>
      <vt:lpstr>OOSE Hamburg | Oktober 2017 | @nilshartmann</vt:lpstr>
      <vt:lpstr>@nilshartmann</vt:lpstr>
      <vt:lpstr>PowerPoint-Präsentation</vt:lpstr>
      <vt:lpstr>Single Page APPLICATIONS</vt:lpstr>
      <vt:lpstr>Single Page Application</vt:lpstr>
      <vt:lpstr>Beispiele</vt:lpstr>
      <vt:lpstr>PowerPoint-Präsentation</vt:lpstr>
      <vt:lpstr>https://www.ticketmaster.de</vt:lpstr>
      <vt:lpstr>https://open.spotify.com/collection/playlists</vt:lpstr>
      <vt:lpstr>https://www.figma.com</vt:lpstr>
      <vt:lpstr>https://jordaneldredge.com/projects/winamp2-js/</vt:lpstr>
      <vt:lpstr>Separation of concerns</vt:lpstr>
      <vt:lpstr>Komponenten</vt:lpstr>
      <vt:lpstr>PowerPoint-Präsentation</vt:lpstr>
      <vt:lpstr>Komponenten</vt:lpstr>
      <vt:lpstr>Anwendungen aus Komponenten komponiert</vt:lpstr>
      <vt:lpstr>Komponenten</vt:lpstr>
      <vt:lpstr>React Schritt für Schritt</vt:lpstr>
      <vt:lpstr>Die JSX Spracherweiterung</vt:lpstr>
      <vt:lpstr>Eine React Komponente: Als Funktion</vt:lpstr>
      <vt:lpstr>Komponente einbinden</vt:lpstr>
      <vt:lpstr>Komponente einbinden</vt:lpstr>
      <vt:lpstr>Komponenten: Properties</vt:lpstr>
      <vt:lpstr>Komponenten: Properties</vt:lpstr>
      <vt:lpstr>Komponenten Verwenden</vt:lpstr>
      <vt:lpstr>Beispiel: Komponentenlisten</vt:lpstr>
      <vt:lpstr>Beispiel: Komponentenlisten</vt:lpstr>
      <vt:lpstr>Komponenten Klassen</vt:lpstr>
      <vt:lpstr>Zustand von Komponenten</vt:lpstr>
      <vt:lpstr>Beispiel: Eingabefeld</vt:lpstr>
      <vt:lpstr>Beispiel: Eingabefeld</vt:lpstr>
      <vt:lpstr>Beispiel: Eingabefeld</vt:lpstr>
      <vt:lpstr>Beispiel: Eingabefeld</vt:lpstr>
      <vt:lpstr>Zustand: Eingabefeld</vt:lpstr>
      <vt:lpstr>Konsistene UI</vt:lpstr>
      <vt:lpstr>Ganz einfach: Alles rendern</vt:lpstr>
      <vt:lpstr>React: Uni directional dataflow</vt:lpstr>
      <vt:lpstr>Hintergrund: Virtual Dom</vt:lpstr>
      <vt:lpstr>Hintergrund: Virtual Dom</vt:lpstr>
      <vt:lpstr>Zugriff auf DOM-Elemente</vt:lpstr>
      <vt:lpstr>Beispiel: Zugriff auf Dom-Elemente</vt:lpstr>
      <vt:lpstr>Beispiel: Zugriff auf Dom-Elemente</vt:lpstr>
      <vt:lpstr>Typische Architekturen</vt:lpstr>
      <vt:lpstr>Komponentenhierarchien</vt:lpstr>
      <vt:lpstr>Kommunikation zwischen Komponenten</vt:lpstr>
      <vt:lpstr>Kommunikation: Properties</vt:lpstr>
      <vt:lpstr>Kommunikation: Events</vt:lpstr>
      <vt:lpstr>Externes State-Management</vt:lpstr>
      <vt:lpstr>http://www.typescriptlang.org/</vt:lpstr>
      <vt:lpstr>Hintergrund: TypeScript</vt:lpstr>
      <vt:lpstr>Typescript - Syntax</vt:lpstr>
      <vt:lpstr>Typescript - Syntax</vt:lpstr>
      <vt:lpstr>Typescript - Syntax</vt:lpstr>
      <vt:lpstr>Typescript - Syntax</vt:lpstr>
      <vt:lpstr>Typescript - Syntax</vt:lpstr>
      <vt:lpstr>Typescript - Syntax</vt:lpstr>
      <vt:lpstr>Typescript - Syntax</vt:lpstr>
      <vt:lpstr>PowerPoint-Präsentation</vt:lpstr>
      <vt:lpstr>TypeScript und React: Properties</vt:lpstr>
      <vt:lpstr>TypeScript und React: Properties</vt:lpstr>
      <vt:lpstr>TypeScript und React: Properties &amp; State</vt:lpstr>
      <vt:lpstr>TypeScript und React: Properties &amp; State</vt:lpstr>
      <vt:lpstr>TypeScript und React: Properties &amp; State</vt:lpstr>
      <vt:lpstr>HTTPS://NILSHARTMANN.NET | @nilshartmann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285</cp:revision>
  <cp:lastPrinted>2016-09-28T15:33:57Z</cp:lastPrinted>
  <dcterms:created xsi:type="dcterms:W3CDTF">2016-03-28T15:59:53Z</dcterms:created>
  <dcterms:modified xsi:type="dcterms:W3CDTF">2017-10-02T18:43:58Z</dcterms:modified>
</cp:coreProperties>
</file>

<file path=docProps/thumbnail.jpeg>
</file>